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harts/style58.xml" ContentType="application/vnd.ms-office.chartstyle+xml"/>
  <Override PartName="/ppt/charts/colors58.xml" ContentType="application/vnd.ms-office.chartcolorstyle+xml"/>
  <Override PartName="/ppt/charts/chart58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9.xml" ContentType="application/vnd.openxmlformats-officedocument.drawingml.chart+xml"/>
  <Override PartName="/ppt/charts/colors57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hart60.xml" ContentType="application/vnd.openxmlformats-officedocument.drawingml.chart+xml"/>
  <Override PartName="/ppt/charts/colors60.xml" ContentType="application/vnd.ms-office.chartcolorstyle+xml"/>
  <Override PartName="/ppt/charts/colors55.xml" ContentType="application/vnd.ms-office.chartcolorstyle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3.xml" ContentType="application/vnd.openxmlformats-officedocument.drawingml.chart+xml"/>
  <Override PartName="/ppt/charts/colors62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style60.xml" ContentType="application/vnd.ms-office.chartstyle+xml"/>
  <Override PartName="/ppt/charts/style55.xml" ContentType="application/vnd.ms-office.chartstyle+xml"/>
  <Override PartName="/ppt/charts/chart55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8.xml" ContentType="application/vnd.openxmlformats-officedocument.drawingml.chart+xml"/>
  <Override PartName="/ppt/charts/colors47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3.xml" ContentType="application/vnd.openxmlformats-officedocument.drawingml.chart+xml"/>
  <Override PartName="/ppt/charts/colors52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Masters/notesMaster1.xml" ContentType="application/vnd.openxmlformats-officedocument.presentationml.notesMaster+xml"/>
  <Override PartName="/ppt/charts/colors67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45.xml" ContentType="application/vnd.ms-office.chartcolorstyle+xml"/>
  <Override PartName="/ppt/charts/chart45.xml" ContentType="application/vnd.openxmlformats-officedocument.drawingml.chart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hart20.xml" ContentType="application/vnd.openxmlformats-officedocument.drawingml.chart+xml"/>
  <Override PartName="/ppt/charts/colors19.xml" ContentType="application/vnd.ms-office.chartcolor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olors22.xml" ContentType="application/vnd.ms-office.chartcolorstyle+xml"/>
  <Override PartName="/ppt/charts/style45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style36.xml" ContentType="application/vnd.ms-office.chartstyle+xml"/>
  <Override PartName="/ppt/charts/chart36.xml" ContentType="application/vnd.openxmlformats-officedocument.drawingml.chart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hart42.xml" ContentType="application/vnd.openxmlformats-officedocument.drawingml.chart+xml"/>
  <Override PartName="/ppt/charts/colors41.xml" ContentType="application/vnd.ms-office.chartcolor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olors30.xml" ContentType="application/vnd.ms-office.chartcolorstyle+xml"/>
  <Override PartName="/ppt/charts/style30.xml" ContentType="application/vnd.ms-office.chartstyle+xml"/>
  <Override PartName="/ppt/charts/style28.xml" ContentType="application/vnd.ms-office.chartstyle+xml"/>
  <Override PartName="/ppt/charts/colors28.xml" ContentType="application/vnd.ms-office.chartcolorstyle+xml"/>
  <Override PartName="/ppt/charts/colors44.xml" ContentType="application/vnd.ms-office.chartcolorstyle+xml"/>
  <Override PartName="/ppt/charts/chart29.xml" ContentType="application/vnd.openxmlformats-officedocument.drawingml.chart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2"/>
  </p:notesMasterIdLst>
  <p:sldIdLst>
    <p:sldId id="3399" r:id="rId2"/>
    <p:sldId id="3400" r:id="rId3"/>
    <p:sldId id="3402" r:id="rId4"/>
    <p:sldId id="3403" r:id="rId5"/>
    <p:sldId id="3404" r:id="rId6"/>
    <p:sldId id="3405" r:id="rId7"/>
    <p:sldId id="3407" r:id="rId8"/>
    <p:sldId id="3408" r:id="rId9"/>
    <p:sldId id="3409" r:id="rId10"/>
    <p:sldId id="3410" r:id="rId11"/>
    <p:sldId id="3411" r:id="rId12"/>
    <p:sldId id="3412" r:id="rId13"/>
    <p:sldId id="3413" r:id="rId14"/>
    <p:sldId id="3414" r:id="rId15"/>
    <p:sldId id="3415" r:id="rId16"/>
    <p:sldId id="3416" r:id="rId17"/>
    <p:sldId id="3417" r:id="rId18"/>
    <p:sldId id="3418" r:id="rId19"/>
    <p:sldId id="3419" r:id="rId20"/>
    <p:sldId id="3420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4" pos="14398" userDrawn="1">
          <p15:clr>
            <a:srgbClr val="A4A3A4"/>
          </p15:clr>
        </p15:guide>
        <p15:guide id="55" orient="horz" pos="480" userDrawn="1">
          <p15:clr>
            <a:srgbClr val="A4A3A4"/>
          </p15:clr>
        </p15:guide>
        <p15:guide id="56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F6FF"/>
    <a:srgbClr val="5178B3"/>
    <a:srgbClr val="2CB3EB"/>
    <a:srgbClr val="FC0D1B"/>
    <a:srgbClr val="FA7B87"/>
    <a:srgbClr val="FB4756"/>
    <a:srgbClr val="CA252D"/>
    <a:srgbClr val="FA4069"/>
    <a:srgbClr val="F63D93"/>
    <a:srgbClr val="6C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9" autoAdjust="0"/>
    <p:restoredTop sz="95469" autoAdjust="0"/>
  </p:normalViewPr>
  <p:slideViewPr>
    <p:cSldViewPr snapToGrid="0" snapToObjects="1">
      <p:cViewPr varScale="1">
        <p:scale>
          <a:sx n="61" d="100"/>
          <a:sy n="61" d="100"/>
        </p:scale>
        <p:origin x="336" y="224"/>
      </p:cViewPr>
      <p:guideLst>
        <p:guide pos="958"/>
        <p:guide pos="14398"/>
        <p:guide orient="horz" pos="480"/>
        <p:guide orient="horz" pos="816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1-1641-A58C-7F338FB54C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1-1641-A58C-7F338FB54CF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EB1-1641-A58C-7F338FB54CF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1-1641-A58C-7F338FB54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4-2C4B-8D5C-E7921F54958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4-2C4B-8D5C-E7921F54958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4-2C4B-8D5C-E7921F54958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F4-2C4B-8D5C-E7921F549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4-2C4B-8D5C-E7921F54958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4-2C4B-8D5C-E7921F54958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4-2C4B-8D5C-E7921F54958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F4-2C4B-8D5C-E7921F549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DD3-0B4A-9D82-FE57F4BEA7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D3-0B4A-9D82-FE57F4BEA7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DD3-0B4A-9D82-FE57F4BEA70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D3-0B4A-9D82-FE57F4BEA7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Due</c:v>
                </c:pt>
                <c:pt idx="1">
                  <c:v>&lt; 30 Days</c:v>
                </c:pt>
                <c:pt idx="2">
                  <c:v>&lt; 60 Days</c:v>
                </c:pt>
                <c:pt idx="3">
                  <c:v>&lt; 90 Days</c:v>
                </c:pt>
                <c:pt idx="4">
                  <c:v>&gt; 90 Days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4-9441-967E-CC71479787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3761915070166E-2"/>
          <c:y val="1.6699557343387079E-2"/>
          <c:w val="0.37483644929591453"/>
          <c:h val="0.983300442656612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6-C444-9BA6-840580C7AD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6-C444-9BA6-840580C7A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B6-C444-9BA6-840580C7AD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4-3242-9883-176319837BEF}"/>
              </c:ext>
            </c:extLst>
          </c:dPt>
          <c:cat>
            <c:strRef>
              <c:f>Sheet1!$A$2:$A$5</c:f>
              <c:strCache>
                <c:ptCount val="4"/>
                <c:pt idx="0">
                  <c:v>Product 01</c:v>
                </c:pt>
                <c:pt idx="1">
                  <c:v>Product 02</c:v>
                </c:pt>
                <c:pt idx="2">
                  <c:v>Product 03</c:v>
                </c:pt>
                <c:pt idx="3">
                  <c:v>Product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6-C444-9BA6-840580C7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265981121715308"/>
          <c:y val="3.067564042144949E-2"/>
          <c:w val="0.49122667468796294"/>
          <c:h val="0.94866845356313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76</c:v>
                </c:pt>
                <c:pt idx="2">
                  <c:v>12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2-C841-A271-88E9D7112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61</c:v>
                </c:pt>
                <c:pt idx="2">
                  <c:v>19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E-C943-8FC0-0122282F2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76</c:v>
                </c:pt>
                <c:pt idx="2">
                  <c:v>12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2-C841-A271-88E9D7112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61</c:v>
                </c:pt>
                <c:pt idx="2">
                  <c:v>19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2-C841-A271-88E9D71126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81</c:v>
                </c:pt>
                <c:pt idx="1">
                  <c:v>29</c:v>
                </c:pt>
                <c:pt idx="2">
                  <c:v>55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2-C841-A271-88E9D7112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23723877715121E-2"/>
          <c:y val="0"/>
          <c:w val="0.8036397630608788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6-C444-9BA6-840580C7AD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6-C444-9BA6-840580C7A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B6-C444-9BA6-840580C7AD13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4-3242-9883-176319837BEF}"/>
              </c:ext>
            </c:extLst>
          </c:dPt>
          <c:cat>
            <c:strRef>
              <c:f>Sheet1!$A$2:$A$5</c:f>
              <c:strCache>
                <c:ptCount val="4"/>
                <c:pt idx="0">
                  <c:v>Product 01</c:v>
                </c:pt>
                <c:pt idx="1">
                  <c:v>Product 02</c:v>
                </c:pt>
                <c:pt idx="2">
                  <c:v>Product 03</c:v>
                </c:pt>
                <c:pt idx="3">
                  <c:v>Product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6-C444-9BA6-840580C7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23723877715121E-2"/>
          <c:y val="0"/>
          <c:w val="0.8036397630608788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6-C444-9BA6-840580C7AD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6-C444-9BA6-840580C7A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B6-C444-9BA6-840580C7AD13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4-3242-9883-176319837BEF}"/>
              </c:ext>
            </c:extLst>
          </c:dPt>
          <c:cat>
            <c:strRef>
              <c:f>Sheet1!$A$2:$A$5</c:f>
              <c:strCache>
                <c:ptCount val="4"/>
                <c:pt idx="0">
                  <c:v>Product 01</c:v>
                </c:pt>
                <c:pt idx="1">
                  <c:v>Product 02</c:v>
                </c:pt>
                <c:pt idx="2">
                  <c:v>Product 03</c:v>
                </c:pt>
                <c:pt idx="3">
                  <c:v>Product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6-C444-9BA6-840580C7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Satisfactory</c:v>
                </c:pt>
                <c:pt idx="1">
                  <c:v>Needs Some Improvement</c:v>
                </c:pt>
                <c:pt idx="2">
                  <c:v>Needs Significant Improvement</c:v>
                </c:pt>
                <c:pt idx="3">
                  <c:v>Unsatisfactory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9-604F-9F07-F49AA72BD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Satisfactory</c:v>
                </c:pt>
                <c:pt idx="1">
                  <c:v>Needs Some Improvement</c:v>
                </c:pt>
                <c:pt idx="2">
                  <c:v>Needs Significant Improvement</c:v>
                </c:pt>
                <c:pt idx="3">
                  <c:v>Unsatisfactory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9-604F-9F07-F49AA72BD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3-E74B-B0C2-9053FFF20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3-E74B-B0C2-9053FFF20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3-E74B-B0C2-9053FFF202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3-E74B-B0C2-9053FFF20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In Progress</c:v>
                </c:pt>
                <c:pt idx="2">
                  <c:v>Not Started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3-E74B-B0C2-9053FFF202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1623437113278"/>
          <c:y val="2.3595028107853376E-2"/>
          <c:w val="0.32723735481150834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1-1641-A58C-7F338FB54CF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CA-794C-9AC6-4E4E5C00A99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CA-794C-9AC6-4E4E5C00A9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1-1641-A58C-7F338FB54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3-E74B-B0C2-9053FFF20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3-E74B-B0C2-9053FFF20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3-E74B-B0C2-9053FFF202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3-E74B-B0C2-9053FFF20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Unsatisfactory</c:v>
                </c:pt>
                <c:pt idx="1">
                  <c:v>Needs Significant Improvement</c:v>
                </c:pt>
                <c:pt idx="2">
                  <c:v>Needs Some Improvement</c:v>
                </c:pt>
                <c:pt idx="3">
                  <c:v>Satisfactory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3-E74B-B0C2-9053FFF202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1623437113278"/>
          <c:y val="2.3595028107853376E-2"/>
          <c:w val="0.32723735481150834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3-E74B-B0C2-9053FFF20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3-E74B-B0C2-9053FFF20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3-E74B-B0C2-9053FFF202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3-E74B-B0C2-9053FFF20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3-E74B-B0C2-9053FFF202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1623437113278"/>
          <c:y val="2.3595028107853376E-2"/>
          <c:w val="0.32723735481150834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2-0A45-A783-B68A34570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5869183"/>
        <c:axId val="372419343"/>
      </c:barChart>
      <c:catAx>
        <c:axId val="37586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2419343"/>
        <c:crosses val="autoZero"/>
        <c:auto val="1"/>
        <c:lblAlgn val="ctr"/>
        <c:lblOffset val="100"/>
        <c:noMultiLvlLbl val="0"/>
      </c:catAx>
      <c:valAx>
        <c:axId val="372419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586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2-0A45-A783-B68A345707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7-5740-A8D5-9CF0DB6FDE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7-5740-A8D5-9CF0DB6FDE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7-5740-A8D5-9CF0DB6FD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5869183"/>
        <c:axId val="372419343"/>
      </c:barChart>
      <c:catAx>
        <c:axId val="37586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2419343"/>
        <c:crosses val="autoZero"/>
        <c:auto val="1"/>
        <c:lblAlgn val="ctr"/>
        <c:lblOffset val="100"/>
        <c:noMultiLvlLbl val="0"/>
      </c:catAx>
      <c:valAx>
        <c:axId val="372419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586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2-0A45-A783-B68A345707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7-5740-A8D5-9CF0DB6FD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5869183"/>
        <c:axId val="372419343"/>
      </c:barChart>
      <c:catAx>
        <c:axId val="37586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2419343"/>
        <c:crosses val="autoZero"/>
        <c:auto val="1"/>
        <c:lblAlgn val="ctr"/>
        <c:lblOffset val="100"/>
        <c:noMultiLvlLbl val="0"/>
      </c:catAx>
      <c:valAx>
        <c:axId val="3724193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586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2-0A45-A783-B68A345707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7-5740-A8D5-9CF0DB6FD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5869183"/>
        <c:axId val="372419343"/>
      </c:barChart>
      <c:catAx>
        <c:axId val="37586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2419343"/>
        <c:crosses val="autoZero"/>
        <c:auto val="1"/>
        <c:lblAlgn val="ctr"/>
        <c:lblOffset val="100"/>
        <c:noMultiLvlLbl val="0"/>
      </c:catAx>
      <c:valAx>
        <c:axId val="3724193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7586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7-5143-92F4-837FB64957D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7-5143-92F4-837FB64957D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7-5143-92F4-837FB64957D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7-5143-92F4-837FB64957D5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17-5143-92F4-837FB64957D5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817-5143-92F4-837FB64957D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17-5143-92F4-837FB64957D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17-5143-92F4-837FB64957D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17-5143-92F4-837FB649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7-5143-92F4-837FB64957D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7-5143-92F4-837FB64957D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7-5143-92F4-837FB64957D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7-5143-92F4-837FB64957D5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17-5143-92F4-837FB64957D5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817-5143-92F4-837FB64957D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17-5143-92F4-837FB64957D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17-5143-92F4-837FB64957D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17-5143-92F4-837FB649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7-5143-92F4-837FB64957D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7-5143-92F4-837FB64957D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7-5143-92F4-837FB64957D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7-5143-92F4-837FB64957D5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17-5143-92F4-837FB64957D5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817-5143-92F4-837FB64957D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17-5143-92F4-837FB64957D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17-5143-92F4-837FB64957D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17-5143-92F4-837FB649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7-5143-92F4-837FB64957D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7-5143-92F4-837FB64957D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7-5143-92F4-837FB64957D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7-5143-92F4-837FB64957D5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17-5143-92F4-837FB64957D5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817-5143-92F4-837FB64957D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17-5143-92F4-837FB64957D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17-5143-92F4-837FB64957D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17-5143-92F4-837FB649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1-1641-A58C-7F338FB54CF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CA-794C-9AC6-4E4E5C00A99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CA-794C-9AC6-4E4E5C00A9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1-1641-A58C-7F338FB54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6-624A-88C0-EEF70B28AABF}"/>
              </c:ext>
            </c:extLst>
          </c:dPt>
          <c:cat>
            <c:strRef>
              <c:f>Sheet1!$A$2:$A$3</c:f>
              <c:strCache>
                <c:ptCount val="2"/>
                <c:pt idx="0">
                  <c:v>CAC</c:v>
                </c:pt>
                <c:pt idx="1">
                  <c:v>CLV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6-624A-88C0-EEF70B28A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r>
                  <a:rPr lang="en-US" dirty="0"/>
                  <a:t>Thousands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Last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45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6-624A-88C0-EEF70B28A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Period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</c:v>
                </c:pt>
                <c:pt idx="1">
                  <c:v>61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E-044E-8D6C-DAD381BCF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3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r>
                  <a:rPr lang="en-US" dirty="0"/>
                  <a:t>Thousands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Last Period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45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6-624A-88C0-EEF70B28A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Period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</c:v>
                </c:pt>
                <c:pt idx="1">
                  <c:v>61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E-044E-8D6C-DAD381BCF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3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r>
                  <a:rPr lang="en-US" dirty="0"/>
                  <a:t>Customers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Last Period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45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6-624A-88C0-EEF70B28A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Period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</c:v>
                </c:pt>
                <c:pt idx="1">
                  <c:v>61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E-044E-8D6C-DAD381BCF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3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r>
                  <a:rPr lang="en-US" dirty="0"/>
                  <a:t>Thousands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3034235816327E-2"/>
          <c:y val="3.339911468677416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F-A846-87FA-4F45CCEFC8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F-A846-87FA-4F45CCEFC8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F-A846-87FA-4F45CCEFC8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5F-A846-87FA-4F45CCEFC8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North Region</c:v>
                </c:pt>
                <c:pt idx="1">
                  <c:v>East Region</c:v>
                </c:pt>
                <c:pt idx="2">
                  <c:v>West Region</c:v>
                </c:pt>
                <c:pt idx="3">
                  <c:v>South Region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19</c:v>
                </c:pt>
                <c:pt idx="2">
                  <c:v>33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F-A846-87FA-4F45CCEFC8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90312259948737"/>
          <c:y val="3.8105940352814581E-2"/>
          <c:w val="0.31039822708446346"/>
          <c:h val="0.950608414773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>
              <a:lumMod val="7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46859902582773E-2"/>
          <c:y val="4.353267049796062E-2"/>
          <c:w val="0.73532850408909256"/>
          <c:h val="0.816219576047776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Non-Interest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8-2541-8BD9-0CCD06D834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Interest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34</c:v>
                </c:pt>
                <c:pt idx="1">
                  <c:v>39</c:v>
                </c:pt>
                <c:pt idx="2">
                  <c:v>21</c:v>
                </c:pt>
                <c:pt idx="3">
                  <c:v>41</c:v>
                </c:pt>
                <c:pt idx="4">
                  <c:v>36</c:v>
                </c:pt>
                <c:pt idx="5">
                  <c:v>26</c:v>
                </c:pt>
                <c:pt idx="6">
                  <c:v>18</c:v>
                </c:pt>
                <c:pt idx="7">
                  <c:v>5</c:v>
                </c:pt>
                <c:pt idx="8">
                  <c:v>22</c:v>
                </c:pt>
                <c:pt idx="9">
                  <c:v>33</c:v>
                </c:pt>
                <c:pt idx="10">
                  <c:v>15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8-2541-8BD9-0CCD06D8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26352344107222"/>
          <c:y val="0.12358736627057841"/>
          <c:w val="0.18686091131658783"/>
          <c:h val="0.76008042689439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>
              <a:lumMod val="7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8141118553511E-2"/>
          <c:y val="4.353267049796062E-2"/>
          <c:w val="0.66182322849391906"/>
          <c:h val="0.81621957604777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Non-Interest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150</c:v>
                </c:pt>
                <c:pt idx="1">
                  <c:v>245</c:v>
                </c:pt>
                <c:pt idx="2">
                  <c:v>75</c:v>
                </c:pt>
                <c:pt idx="3">
                  <c:v>271</c:v>
                </c:pt>
                <c:pt idx="4">
                  <c:v>183</c:v>
                </c:pt>
                <c:pt idx="5">
                  <c:v>221</c:v>
                </c:pt>
                <c:pt idx="6">
                  <c:v>125</c:v>
                </c:pt>
                <c:pt idx="7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8-2541-8BD9-0CCD06D8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478431"/>
        <c:axId val="55218585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Income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300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98-2541-8BD9-0CCD06D8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67476106651291"/>
          <c:y val="0.24656716042731716"/>
          <c:w val="0.20444967369114717"/>
          <c:h val="0.6331101379420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>
              <a:lumMod val="7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8141118553511E-2"/>
          <c:y val="4.353267049796062E-2"/>
          <c:w val="0.6373039687061004"/>
          <c:h val="0.81621957604777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Non-Interest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300</c:v>
                </c:pt>
                <c:pt idx="1">
                  <c:v>399</c:v>
                </c:pt>
                <c:pt idx="2">
                  <c:v>241</c:v>
                </c:pt>
                <c:pt idx="3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8-2541-8BD9-0CCD06D8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478431"/>
        <c:axId val="55218585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Income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</c:v>
                </c:pt>
                <c:pt idx="1">
                  <c:v>5</c:v>
                </c:pt>
                <c:pt idx="2">
                  <c:v>0.05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98-2541-8BD9-0CCD06D8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545232"/>
        <c:axId val="724062256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valAx>
        <c:axId val="724062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29545232"/>
        <c:crosses val="max"/>
        <c:crossBetween val="between"/>
      </c:valAx>
      <c:catAx>
        <c:axId val="72954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4062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67476106651291"/>
          <c:y val="2.1648362854520597E-2"/>
          <c:w val="0.21232523893348723"/>
          <c:h val="0.97774377938419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>
              <a:lumMod val="7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07-BC4E-BA91-D6E7091D23C4}"/>
              </c:ext>
            </c:extLst>
          </c:dPt>
          <c:cat>
            <c:strRef>
              <c:f>Sheet1!$A$2:$A$6</c:f>
              <c:strCache>
                <c:ptCount val="5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  <c:pt idx="3">
                  <c:v>Product D</c:v>
                </c:pt>
                <c:pt idx="4">
                  <c:v>Product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75</c:v>
                </c:pt>
                <c:pt idx="2">
                  <c:v>87</c:v>
                </c:pt>
                <c:pt idx="3">
                  <c:v>47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7-BC4E-BA91-D6E7091D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r>
                  <a:rPr lang="en-US" dirty="0"/>
                  <a:t>Thousands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48455256724968E-2"/>
          <c:y val="3.3398985118947401E-3"/>
          <c:w val="0.58636375508214122"/>
          <c:h val="0.991896901403709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2C-EB43-B40F-747689C429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C-EB43-B40F-747689C429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2C-EB43-B40F-747689C429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2C-EB43-B40F-747689C429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8E-6344-94D9-1E7AEB0C07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  <c:pt idx="3">
                  <c:v>Product D</c:v>
                </c:pt>
                <c:pt idx="4">
                  <c:v>Product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43</c:v>
                </c:pt>
                <c:pt idx="2">
                  <c:v>26</c:v>
                </c:pt>
                <c:pt idx="3">
                  <c:v>16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2C-EB43-B40F-747689C429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53060966247785"/>
          <c:y val="2.3595028107853376E-2"/>
          <c:w val="0.2536229036398901"/>
          <c:h val="0.9695095011276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B8-1E45-A431-5FCC0EC22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B8-1E45-A431-5FCC0EC225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B8-1E45-A431-5FCC0EC225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B8-1E45-A431-5FCC0EC2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856511"/>
        <c:axId val="497307519"/>
      </c:lineChart>
      <c:catAx>
        <c:axId val="46185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497307519"/>
        <c:crosses val="autoZero"/>
        <c:auto val="1"/>
        <c:lblAlgn val="ctr"/>
        <c:lblOffset val="100"/>
        <c:noMultiLvlLbl val="0"/>
      </c:catAx>
      <c:valAx>
        <c:axId val="49730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461856511"/>
        <c:crosses val="autoZero"/>
        <c:crossBetween val="between"/>
        <c:majorUnit val="3"/>
        <c:minorUnit val="1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8-3F4C-A616-7C7B4F9D85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8-3F4C-A616-7C7B4F9D85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8-3F4C-A616-7C7B4F9D854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8-3F4C-A616-7C7B4F9D8544}"/>
              </c:ext>
            </c:extLst>
          </c:dPt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58-3F4C-A616-7C7B4F9D8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52-F64C-9D8D-74A0F7DD3D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52-F64C-9D8D-74A0F7DD3D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Product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52-F64C-9D8D-74A0F7DD3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8-3F4C-A616-7C7B4F9D85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8-3F4C-A616-7C7B4F9D85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8-3F4C-A616-7C7B4F9D854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8-3F4C-A616-7C7B4F9D854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58-3F4C-A616-7C7B4F9D85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A-4B49-8CD2-036CD081E4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A-4B49-8CD2-036CD081E42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4A-4B49-8CD2-036CD081E42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4A-4B49-8CD2-036CD081E425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4A-4B49-8CD2-036CD081E425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4A-4B49-8CD2-036CD081E42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4A-4B49-8CD2-036CD081E42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4A-4B49-8CD2-036CD081E425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B4A-4B49-8CD2-036CD081E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8-3F4C-A616-7C7B4F9D854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8-3F4C-A616-7C7B4F9D854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8-3F4C-A616-7C7B4F9D854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8-3F4C-A616-7C7B4F9D8544}"/>
              </c:ext>
            </c:extLst>
          </c:dPt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58-3F4C-A616-7C7B4F9D8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5.3</c:v>
                </c:pt>
                <c:pt idx="1">
                  <c:v>1.4</c:v>
                </c:pt>
                <c:pt idx="2">
                  <c:v>3.9</c:v>
                </c:pt>
                <c:pt idx="3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C2E-9F46-9506-F9ED48949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A-FE4B-A23A-2F860F2775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A-FE4B-A23A-2F860F2775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A-FE4B-A23A-2F860F2775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A-FE4B-A23A-2F860F2775DB}"/>
              </c:ext>
            </c:extLst>
          </c:dPt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10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FA-FE4B-A23A-2F860F277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FA-FE4B-A23A-2F860F2775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FA-FE4B-A23A-2F860F27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A-FE4B-A23A-2F860F2775D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A-FE4B-A23A-2F860F2775D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A-FE4B-A23A-2F860F2775D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A-FE4B-A23A-2F860F2775DB}"/>
              </c:ext>
            </c:extLst>
          </c:dPt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200</c:v>
                </c:pt>
                <c:pt idx="1">
                  <c:v>560</c:v>
                </c:pt>
                <c:pt idx="2">
                  <c:v>461</c:v>
                </c:pt>
                <c:pt idx="3">
                  <c:v>981</c:v>
                </c:pt>
                <c:pt idx="4">
                  <c:v>710</c:v>
                </c:pt>
                <c:pt idx="5">
                  <c:v>891</c:v>
                </c:pt>
                <c:pt idx="6">
                  <c:v>385</c:v>
                </c:pt>
                <c:pt idx="7">
                  <c:v>289</c:v>
                </c:pt>
                <c:pt idx="8">
                  <c:v>117</c:v>
                </c:pt>
                <c:pt idx="9">
                  <c:v>781</c:v>
                </c:pt>
                <c:pt idx="10">
                  <c:v>547</c:v>
                </c:pt>
                <c:pt idx="1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3FA-FE4B-A23A-2F860F277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300</c:v>
                </c:pt>
                <c:pt idx="1">
                  <c:v>231</c:v>
                </c:pt>
                <c:pt idx="2">
                  <c:v>761</c:v>
                </c:pt>
                <c:pt idx="3">
                  <c:v>431</c:v>
                </c:pt>
                <c:pt idx="4">
                  <c:v>189</c:v>
                </c:pt>
                <c:pt idx="5">
                  <c:v>463</c:v>
                </c:pt>
                <c:pt idx="6">
                  <c:v>910</c:v>
                </c:pt>
                <c:pt idx="7">
                  <c:v>693</c:v>
                </c:pt>
                <c:pt idx="8">
                  <c:v>811</c:v>
                </c:pt>
                <c:pt idx="9">
                  <c:v>99</c:v>
                </c:pt>
                <c:pt idx="10">
                  <c:v>400</c:v>
                </c:pt>
                <c:pt idx="11">
                  <c:v>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3FA-FE4B-A23A-2F860F27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A-FE4B-A23A-2F860F2775D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A-FE4B-A23A-2F860F2775D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A-FE4B-A23A-2F860F2775D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A-FE4B-A23A-2F860F2775DB}"/>
              </c:ext>
            </c:extLst>
          </c:dPt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200</c:v>
                </c:pt>
                <c:pt idx="1">
                  <c:v>560</c:v>
                </c:pt>
                <c:pt idx="2">
                  <c:v>461</c:v>
                </c:pt>
                <c:pt idx="3">
                  <c:v>981</c:v>
                </c:pt>
                <c:pt idx="4">
                  <c:v>710</c:v>
                </c:pt>
                <c:pt idx="5">
                  <c:v>891</c:v>
                </c:pt>
                <c:pt idx="6">
                  <c:v>385</c:v>
                </c:pt>
                <c:pt idx="7">
                  <c:v>289</c:v>
                </c:pt>
                <c:pt idx="8">
                  <c:v>117</c:v>
                </c:pt>
                <c:pt idx="9">
                  <c:v>781</c:v>
                </c:pt>
                <c:pt idx="10">
                  <c:v>547</c:v>
                </c:pt>
                <c:pt idx="1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3FA-FE4B-A23A-2F860F277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300</c:v>
                </c:pt>
                <c:pt idx="1">
                  <c:v>231</c:v>
                </c:pt>
                <c:pt idx="2">
                  <c:v>761</c:v>
                </c:pt>
                <c:pt idx="3">
                  <c:v>431</c:v>
                </c:pt>
                <c:pt idx="4">
                  <c:v>189</c:v>
                </c:pt>
                <c:pt idx="5">
                  <c:v>463</c:v>
                </c:pt>
                <c:pt idx="6">
                  <c:v>910</c:v>
                </c:pt>
                <c:pt idx="7">
                  <c:v>693</c:v>
                </c:pt>
                <c:pt idx="8">
                  <c:v>811</c:v>
                </c:pt>
                <c:pt idx="9">
                  <c:v>99</c:v>
                </c:pt>
                <c:pt idx="10">
                  <c:v>400</c:v>
                </c:pt>
                <c:pt idx="11">
                  <c:v>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3FA-FE4B-A23A-2F860F27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7-7244-A28D-181618A2F7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7-7244-A28D-181618A2F7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77-7244-A28D-181618A2F7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77-7244-A28D-181618A2F7D1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77-7244-A28D-181618A2F7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77-7244-A28D-181618A2F7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77-7244-A28D-181618A2F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C-C541-B7BC-B4064956C4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C-C541-B7BC-B4064956C4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3C-C541-B7BC-B4064956C4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3C-C541-B7BC-B4064956C46D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3C-C541-B7BC-B4064956C4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6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3C-C541-B7BC-B4064956C4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3C-C541-B7BC-B4064956C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478431"/>
        <c:axId val="552185855"/>
      </c:area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1-2F40-9BA5-BA0D2577F6A3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1-2F40-9BA5-BA0D2577F6A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D1-2F40-9BA5-BA0D2577F6A3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D1-2F40-9BA5-BA0D2577F6A3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D1-2F40-9BA5-BA0D2577F6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1D1-2F40-9BA5-BA0D2577F6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3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1D1-2F40-9BA5-BA0D2577F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B8-1E45-A431-5FCC0EC22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B8-1E45-A431-5FCC0EC225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B8-1E45-A431-5FCC0EC225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B8-1E45-A431-5FCC0EC2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856511"/>
        <c:axId val="497307519"/>
      </c:lineChart>
      <c:catAx>
        <c:axId val="46185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497307519"/>
        <c:crosses val="autoZero"/>
        <c:auto val="1"/>
        <c:lblAlgn val="ctr"/>
        <c:lblOffset val="100"/>
        <c:noMultiLvlLbl val="0"/>
      </c:catAx>
      <c:valAx>
        <c:axId val="49730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461856511"/>
        <c:crosses val="autoZero"/>
        <c:crossBetween val="between"/>
        <c:majorUnit val="3"/>
        <c:minorUnit val="1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7-7244-A28D-181618A2F7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7-7244-A28D-181618A2F7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77-7244-A28D-181618A2F7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77-7244-A28D-181618A2F7D1}"/>
              </c:ext>
            </c:extLst>
          </c:dPt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77-7244-A28D-181618A2F7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77-7244-A28D-181618A2F7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77-7244-A28D-181618A2F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69-7B48-8650-018FB30233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69-7B48-8650-018FB30233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69-7B48-8650-018FB30233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69-7B48-8650-018FB302332B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69-7B48-8650-018FB30233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69-7B48-8650-018FB30233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69-7B48-8650-018FB302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F7-0548-9AE4-6066B820DD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F7-0548-9AE4-6066B820DD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F7-0548-9AE4-6066B820DD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F7-0548-9AE4-6066B820DD2B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F7-0548-9AE4-6066B820D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F7-0548-9AE4-6066B820D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F7-0548-9AE4-6066B820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478431"/>
        <c:axId val="552185855"/>
      </c:area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3-3C44-BA22-AFCF23FB690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3-3C44-BA22-AFCF23FB690A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3-3C44-BA22-AFCF23FB690A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3-3C44-BA22-AFCF23FB690A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6A3-3C44-BA22-AFCF23FB69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6A3-3C44-BA22-AFCF23FB69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6A3-3C44-BA22-AFCF23FB6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36-4A4F-A499-8434697F87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36-4A4F-A499-8434697F87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36-4A4F-A499-8434697F87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36-4A4F-A499-8434697F8702}"/>
              </c:ext>
            </c:extLst>
          </c:dPt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36-4A4F-A499-8434697F8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36-4A4F-A499-8434697F87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36-4A4F-A499-8434697F8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48-A146-AD54-B3246AF73F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48-A146-AD54-B3246AF73F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48-A146-AD54-B3246AF73F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48-A146-AD54-B3246AF73F47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48-A146-AD54-B3246AF73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48-A146-AD54-B3246AF73F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48-A146-AD54-B3246AF73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8D-B04C-A409-680BC0A301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8D-B04C-A409-680BC0A301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8D-B04C-A409-680BC0A301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8D-B04C-A409-680BC0A30171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8D-B04C-A409-680BC0A301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8D-B04C-A409-680BC0A301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8D-B04C-A409-680BC0A30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478431"/>
        <c:axId val="552185855"/>
      </c:area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B-4847-844C-1B9BFA189FA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B-4847-844C-1B9BFA189FAA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B-4847-844C-1B9BFA189FAA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B-4847-844C-1B9BFA189FAA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10B-4847-844C-1B9BFA189F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10B-4847-844C-1B9BFA189F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10B-4847-844C-1B9BFA189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478431"/>
        <c:axId val="552185855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56-644C-B16F-21C9E8545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44944"/>
        <c:axId val="799994400"/>
      </c:lineChart>
      <c:catAx>
        <c:axId val="78994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994400"/>
        <c:crosses val="autoZero"/>
        <c:auto val="1"/>
        <c:lblAlgn val="ctr"/>
        <c:lblOffset val="100"/>
        <c:noMultiLvlLbl val="0"/>
      </c:catAx>
      <c:valAx>
        <c:axId val="79999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994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56-644C-B16F-21C9E8545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44944"/>
        <c:axId val="799994400"/>
      </c:lineChart>
      <c:catAx>
        <c:axId val="78994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994400"/>
        <c:crosses val="autoZero"/>
        <c:auto val="1"/>
        <c:lblAlgn val="ctr"/>
        <c:lblOffset val="100"/>
        <c:noMultiLvlLbl val="0"/>
      </c:catAx>
      <c:valAx>
        <c:axId val="79999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994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Below Basic</c:v>
                </c:pt>
                <c:pt idx="1">
                  <c:v>At/Above Basic</c:v>
                </c:pt>
                <c:pt idx="2">
                  <c:v>At/Above Proficient</c:v>
                </c:pt>
                <c:pt idx="3">
                  <c:v>At/Above 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6-024B-806C-734077BB3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Below Basic</c:v>
                </c:pt>
                <c:pt idx="1">
                  <c:v>At/Above Basic</c:v>
                </c:pt>
                <c:pt idx="2">
                  <c:v>At/Above Proficient</c:v>
                </c:pt>
                <c:pt idx="3">
                  <c:v>At/Above 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6-024B-806C-734077BB3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2079961864449E-2"/>
          <c:y val="3.8953210500515374E-2"/>
          <c:w val="0.70984430907162133"/>
          <c:h val="0.86100577947286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381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F-484F-B415-51A55BBFF0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381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F-484F-B415-51A55BBFF0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381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F-484F-B415-51A55BBFF0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381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3F-484F-B415-51A55BBFF047}"/>
              </c:ext>
            </c:extLst>
          </c:dPt>
          <c:cat>
            <c:strRef>
              <c:f>Sheet1!$A$2</c:f>
              <c:strCache>
                <c:ptCount val="1"/>
                <c:pt idx="0">
                  <c:v>Jan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3F-484F-B415-51A55BBFF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2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Jan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3F-484F-B415-51A55BBFF0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3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Jan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3F-484F-B415-51A55BBFF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5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33323524626498"/>
          <c:y val="0.17545092535976692"/>
          <c:w val="0.19731255320054009"/>
          <c:h val="0.65138933418155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76</c:v>
                </c:pt>
                <c:pt idx="2">
                  <c:v>12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1-5142-B7D2-C8746A725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61</c:v>
                </c:pt>
                <c:pt idx="2">
                  <c:v>19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1-5142-B7D2-C8746A72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6C-DE4A-B258-189D75BF26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6C-DE4A-B258-189D75BF26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6C-DE4A-B258-189D75BF26B6}"/>
              </c:ext>
            </c:extLst>
          </c:dPt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58</c:v>
                </c:pt>
                <c:pt idx="2">
                  <c:v>75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C-DE4A-B258-189D75BF2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50478431"/>
        <c:axId val="552185855"/>
      </c:barChart>
      <c:catAx>
        <c:axId val="55047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6C-DE4A-B258-189D75BF26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6C-DE4A-B258-189D75BF26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6C-DE4A-B258-189D75BF26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B7E-FB42-8DB1-D56F1F689DD8}"/>
              </c:ext>
            </c:extLst>
          </c:dPt>
          <c:cat>
            <c:strRef>
              <c:f>Sheet1!$A$2:$A$6</c:f>
              <c:strCache>
                <c:ptCount val="5"/>
                <c:pt idx="0">
                  <c:v>Campaign 1</c:v>
                </c:pt>
                <c:pt idx="1">
                  <c:v>Campaign 2</c:v>
                </c:pt>
                <c:pt idx="2">
                  <c:v>Campaign 3</c:v>
                </c:pt>
                <c:pt idx="3">
                  <c:v>Campaign 4</c:v>
                </c:pt>
                <c:pt idx="4">
                  <c:v>Campaign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</c:v>
                </c:pt>
                <c:pt idx="1">
                  <c:v>252</c:v>
                </c:pt>
                <c:pt idx="2">
                  <c:v>155</c:v>
                </c:pt>
                <c:pt idx="3">
                  <c:v>153</c:v>
                </c:pt>
                <c:pt idx="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C-DE4A-B258-189D75BF2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1.8</c:v>
                </c:pt>
                <c:pt idx="2">
                  <c:v>2.6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6.5</c:v>
                </c:pt>
                <c:pt idx="9">
                  <c:v>5.2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1.5</c:v>
                </c:pt>
              </c:numCache>
            </c:numRef>
          </c:yVal>
          <c:bubbleSize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8</c:v>
                </c:pt>
                <c:pt idx="5">
                  <c:v>13</c:v>
                </c:pt>
                <c:pt idx="6">
                  <c:v>12</c:v>
                </c:pt>
                <c:pt idx="7">
                  <c:v>6</c:v>
                </c:pt>
                <c:pt idx="8">
                  <c:v>18</c:v>
                </c:pt>
                <c:pt idx="9">
                  <c:v>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AF12-2646-86D1-AD49D1ED6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02077088"/>
        <c:axId val="802546464"/>
      </c:bubbleChart>
      <c:valAx>
        <c:axId val="80207708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802546464"/>
        <c:crosses val="autoZero"/>
        <c:crossBetween val="midCat"/>
      </c:valAx>
      <c:valAx>
        <c:axId val="802546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802077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36283459044951E-2"/>
          <c:y val="0.12362980620431178"/>
          <c:w val="0.95224948287906352"/>
          <c:h val="0.73612252120096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Non-Interest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150</c:v>
                </c:pt>
                <c:pt idx="1">
                  <c:v>245</c:v>
                </c:pt>
                <c:pt idx="2">
                  <c:v>75</c:v>
                </c:pt>
                <c:pt idx="3">
                  <c:v>271</c:v>
                </c:pt>
                <c:pt idx="4">
                  <c:v>183</c:v>
                </c:pt>
                <c:pt idx="5">
                  <c:v>221</c:v>
                </c:pt>
                <c:pt idx="6">
                  <c:v>125</c:v>
                </c:pt>
                <c:pt idx="7">
                  <c:v>300</c:v>
                </c:pt>
                <c:pt idx="8">
                  <c:v>165</c:v>
                </c:pt>
                <c:pt idx="9">
                  <c:v>259</c:v>
                </c:pt>
                <c:pt idx="10">
                  <c:v>356</c:v>
                </c:pt>
                <c:pt idx="11">
                  <c:v>75</c:v>
                </c:pt>
                <c:pt idx="12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A-6446-8B78-73B324F80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0478431"/>
        <c:axId val="55218585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Income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0.03</c:v>
                </c:pt>
                <c:pt idx="4">
                  <c:v>0.08</c:v>
                </c:pt>
                <c:pt idx="5">
                  <c:v>0.15</c:v>
                </c:pt>
                <c:pt idx="6">
                  <c:v>0.08</c:v>
                </c:pt>
                <c:pt idx="7">
                  <c:v>0.03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</c:v>
                </c:pt>
                <c:pt idx="11">
                  <c:v>0.09</c:v>
                </c:pt>
                <c:pt idx="1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EA-6446-8B78-73B324F80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959440"/>
        <c:axId val="799910640"/>
      </c:line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valAx>
        <c:axId val="7999106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93959440"/>
        <c:crosses val="max"/>
        <c:crossBetween val="between"/>
      </c:valAx>
      <c:catAx>
        <c:axId val="79395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9910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2899016542352E-3"/>
          <c:y val="7.6234543167635858E-3"/>
          <c:w val="0.99199215679424246"/>
          <c:h val="0.989316972638488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6-434A-9268-1FFD5EFE902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46-434A-9268-1FFD5EFE902D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46-434A-9268-1FFD5EFE902D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46-434A-9268-1FFD5EFE902D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46-434A-9268-1FFD5EFE902D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946-434A-9268-1FFD5EFE90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Product 01</c:v>
                </c:pt>
                <c:pt idx="1">
                  <c:v>Product 02</c:v>
                </c:pt>
                <c:pt idx="2">
                  <c:v>Product 03</c:v>
                </c:pt>
                <c:pt idx="3">
                  <c:v>Product 04</c:v>
                </c:pt>
                <c:pt idx="4">
                  <c:v>Product 05</c:v>
                </c:pt>
                <c:pt idx="5">
                  <c:v>Product 06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46-434A-9268-1FFD5EFE9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accent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B-0B46-947D-04198C7F4A9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B-0B46-947D-04198C7F4A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2B-0B46-947D-04198C7F4A9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2B-0B46-947D-04198C7F4A9E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2B-0B46-947D-04198C7F4A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2B-0B46-947D-04198C7F4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Below Basic</c:v>
                </c:pt>
                <c:pt idx="1">
                  <c:v>At/Above Basic</c:v>
                </c:pt>
                <c:pt idx="2">
                  <c:v>At/Above Proficient</c:v>
                </c:pt>
                <c:pt idx="3">
                  <c:v>At/Above 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6-024B-806C-734077BB3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Below Basic</c:v>
                </c:pt>
                <c:pt idx="1">
                  <c:v>At/Above Basic</c:v>
                </c:pt>
                <c:pt idx="2">
                  <c:v>At/Above Proficient</c:v>
                </c:pt>
                <c:pt idx="3">
                  <c:v>At/Above 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6-024B-806C-734077BB3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4-9441-967E-CC71479787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4-9441-967E-CC71479787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4.3</c:v>
                </c:pt>
                <c:pt idx="7">
                  <c:v>2.5</c:v>
                </c:pt>
                <c:pt idx="8">
                  <c:v>3.5</c:v>
                </c:pt>
                <c:pt idx="9">
                  <c:v>4.5</c:v>
                </c:pt>
                <c:pt idx="10">
                  <c:v>4.4000000000000004</c:v>
                </c:pt>
                <c:pt idx="1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6-044A-8E87-3801CB4B52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50478431"/>
        <c:axId val="552185855"/>
      </c:barChart>
      <c:catAx>
        <c:axId val="5504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2185855"/>
        <c:crosses val="autoZero"/>
        <c:auto val="1"/>
        <c:lblAlgn val="ctr"/>
        <c:lblOffset val="100"/>
        <c:noMultiLvlLbl val="0"/>
      </c:catAx>
      <c:valAx>
        <c:axId val="55218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5504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0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22302691" y="762000"/>
            <a:ext cx="554134" cy="5541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 Light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22390604" y="885179"/>
            <a:ext cx="378309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2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28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D675E-8239-D34A-83BC-80902311355F}"/>
              </a:ext>
            </a:extLst>
          </p:cNvPr>
          <p:cNvSpPr txBox="1"/>
          <p:nvPr/>
        </p:nvSpPr>
        <p:spPr>
          <a:xfrm>
            <a:off x="7237843" y="612372"/>
            <a:ext cx="9902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PEOPLE PROFIT CHAIN 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39E35-15B6-5947-93E1-F5C0FBEC47F5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9E69952-A443-AB47-A422-946666E04497}"/>
              </a:ext>
            </a:extLst>
          </p:cNvPr>
          <p:cNvGrpSpPr/>
          <p:nvPr/>
        </p:nvGrpSpPr>
        <p:grpSpPr>
          <a:xfrm>
            <a:off x="2326885" y="4827874"/>
            <a:ext cx="5251754" cy="2588926"/>
            <a:chOff x="7121909" y="4492217"/>
            <a:chExt cx="6781128" cy="334285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EB77C7E-3D78-0547-8282-9407D08A671A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753145E-2913-8B49-B82D-40C251CDD3BA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29" cy="2846350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9DF82B49-0467-2748-A513-00E3A90FA894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9CEE8B0-29AC-FA45-80BA-F18F2A854B16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63B082A5-F9A5-D44E-ADD8-00E6C007DE00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4D46B99-6A76-0441-8C34-0E5F6B1E1C1C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E25AA29-33A2-4346-B405-C5E523A44207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4366E20C-D41C-6949-BDC8-D4447CF87769}"/>
                </a:ext>
              </a:extLst>
            </p:cNvPr>
            <p:cNvSpPr/>
            <p:nvPr/>
          </p:nvSpPr>
          <p:spPr>
            <a:xfrm rot="16598621">
              <a:off x="9315015" y="6328010"/>
              <a:ext cx="228600" cy="228599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4A622B5-F8A7-F949-A709-05C0A38F4F84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4B02914-62FE-EF47-AF91-AFD9EC630C61}"/>
              </a:ext>
            </a:extLst>
          </p:cNvPr>
          <p:cNvGrpSpPr/>
          <p:nvPr/>
        </p:nvGrpSpPr>
        <p:grpSpPr>
          <a:xfrm>
            <a:off x="9562947" y="4827874"/>
            <a:ext cx="5251754" cy="2588926"/>
            <a:chOff x="7121909" y="4492217"/>
            <a:chExt cx="6781128" cy="334285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54FF960-D3A0-DC48-A61E-9DAAEF293156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2952A5A7-D996-284E-880D-7F5DE90D6E06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29" cy="2846350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5535DC5D-9298-B741-93A8-4F3339EB8FDD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77B4268-DC28-694A-B142-0FCC0656B856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181AFF8B-7A51-2742-8CBD-8A4F337581CD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57F0F408-A80A-7242-A2C1-E8FB294A20E9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2D1BEBC-843A-A84A-83F1-25E9E27B6926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AF6C02D4-E9A6-8D42-AF6F-B849330C8D0F}"/>
                </a:ext>
              </a:extLst>
            </p:cNvPr>
            <p:cNvSpPr/>
            <p:nvPr/>
          </p:nvSpPr>
          <p:spPr>
            <a:xfrm>
              <a:off x="10398173" y="5244667"/>
              <a:ext cx="228600" cy="228600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19A98A-7D8B-C34E-ACB2-DC8CB7C913E4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6CA4B5-1C9B-684E-B5DD-D63B26C9E92C}"/>
              </a:ext>
            </a:extLst>
          </p:cNvPr>
          <p:cNvGrpSpPr/>
          <p:nvPr/>
        </p:nvGrpSpPr>
        <p:grpSpPr>
          <a:xfrm>
            <a:off x="16799011" y="4827874"/>
            <a:ext cx="5251754" cy="2588926"/>
            <a:chOff x="7121909" y="4492217"/>
            <a:chExt cx="6781128" cy="334285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91301CA-4BAC-984B-B6DC-E10A9C43E8F9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72BB3A5-7F35-5242-B8DD-B5F4D21C68E9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29" cy="2846350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EE1872-442D-0448-B2D4-9EA57403CF29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F6903DD-467E-A942-83E3-56B6C860EE7C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8A4706B1-991B-394F-91BE-888D1B127385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5B699CF-4B61-624D-9269-A479D7B310AE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982B1BB-8DC6-7542-8D6A-6962C3DB7E78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iangle 95">
              <a:extLst>
                <a:ext uri="{FF2B5EF4-FFF2-40B4-BE49-F238E27FC236}">
                  <a16:creationId xmlns:a16="http://schemas.microsoft.com/office/drawing/2014/main" id="{B64B5519-A294-074D-B8BE-FD0320CB9F72}"/>
                </a:ext>
              </a:extLst>
            </p:cNvPr>
            <p:cNvSpPr/>
            <p:nvPr/>
          </p:nvSpPr>
          <p:spPr>
            <a:xfrm rot="4901884">
              <a:off x="11516392" y="6313123"/>
              <a:ext cx="228600" cy="228599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687AE8C-8892-2E43-A8AF-C9FF876578E2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EAD7DEF-E8BD-5641-B426-45E86FD72409}"/>
              </a:ext>
            </a:extLst>
          </p:cNvPr>
          <p:cNvGrpSpPr/>
          <p:nvPr/>
        </p:nvGrpSpPr>
        <p:grpSpPr>
          <a:xfrm>
            <a:off x="5944917" y="10364996"/>
            <a:ext cx="5251754" cy="2638751"/>
            <a:chOff x="7121909" y="4492217"/>
            <a:chExt cx="6781128" cy="340718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4D61F92-A27A-834A-A873-10F3F56AD23B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FAABF9D-31EF-1842-BD8F-7C88C29E5462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29" cy="2846350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F762591D-EAB8-F446-95BE-6630D6058A3E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A798A025-7169-8242-AB5F-3B620965FBF5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91F33ED0-2F21-694B-BB8E-D953FCE88428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5FB3DB85-6ED1-8641-BA99-DE5FA792D992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2B22B49-1712-A643-84E6-91F755951566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iangle 105">
              <a:extLst>
                <a:ext uri="{FF2B5EF4-FFF2-40B4-BE49-F238E27FC236}">
                  <a16:creationId xmlns:a16="http://schemas.microsoft.com/office/drawing/2014/main" id="{D4926947-A516-BF4C-875B-39D4A2C9D821}"/>
                </a:ext>
              </a:extLst>
            </p:cNvPr>
            <p:cNvSpPr/>
            <p:nvPr/>
          </p:nvSpPr>
          <p:spPr>
            <a:xfrm rot="19248621">
              <a:off x="9687050" y="5613405"/>
              <a:ext cx="228600" cy="228600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65B8768-2ED9-EF46-98F7-95F68A056356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B662071-53EF-6341-BF28-E0C6A2963669}"/>
              </a:ext>
            </a:extLst>
          </p:cNvPr>
          <p:cNvGrpSpPr/>
          <p:nvPr/>
        </p:nvGrpSpPr>
        <p:grpSpPr>
          <a:xfrm>
            <a:off x="13180979" y="10364996"/>
            <a:ext cx="5251754" cy="2655359"/>
            <a:chOff x="7121909" y="4492217"/>
            <a:chExt cx="6781128" cy="3428632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0F3199D-BC37-A844-971B-A78F22B77772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53E2A1F8-44FA-CF4F-AA61-43B4E0A02D30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29" cy="2846350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1C0DFB3-E24F-3944-A4F2-44C3496C9F86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A878FB08-349D-804D-AF6D-4BBB120BF651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81DC9FA-E5E7-9840-8F5D-D7E1C8214285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84F19320-DCEC-BB42-B1E3-80A1C3ED0E49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F60EB87-D008-3940-AF4B-3B0261C3C7E5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iangle 115">
              <a:extLst>
                <a:ext uri="{FF2B5EF4-FFF2-40B4-BE49-F238E27FC236}">
                  <a16:creationId xmlns:a16="http://schemas.microsoft.com/office/drawing/2014/main" id="{7C693B27-B8E1-0D48-AD41-C5145DCD41AE}"/>
                </a:ext>
              </a:extLst>
            </p:cNvPr>
            <p:cNvSpPr/>
            <p:nvPr/>
          </p:nvSpPr>
          <p:spPr>
            <a:xfrm rot="2464900">
              <a:off x="11139770" y="5634849"/>
              <a:ext cx="228600" cy="228600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8F1CCB2-E14E-C24D-BE18-0C5F7BA10E36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F2C248CC-B565-D44A-AF27-DDC3645EC42C}"/>
              </a:ext>
            </a:extLst>
          </p:cNvPr>
          <p:cNvSpPr txBox="1"/>
          <p:nvPr/>
        </p:nvSpPr>
        <p:spPr>
          <a:xfrm>
            <a:off x="7427414" y="8250977"/>
            <a:ext cx="23006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STRATEGY</a:t>
            </a:r>
          </a:p>
        </p:txBody>
      </p:sp>
      <p:sp>
        <p:nvSpPr>
          <p:cNvPr id="125" name="Subtitle 2">
            <a:extLst>
              <a:ext uri="{FF2B5EF4-FFF2-40B4-BE49-F238E27FC236}">
                <a16:creationId xmlns:a16="http://schemas.microsoft.com/office/drawing/2014/main" id="{EBA1FEA4-A5D9-0449-90BD-9F5FCC4E5667}"/>
              </a:ext>
            </a:extLst>
          </p:cNvPr>
          <p:cNvSpPr txBox="1">
            <a:spLocks/>
          </p:cNvSpPr>
          <p:nvPr/>
        </p:nvSpPr>
        <p:spPr>
          <a:xfrm>
            <a:off x="5762150" y="8934803"/>
            <a:ext cx="563114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475D99-FE8F-134D-B94D-42925CA31407}"/>
              </a:ext>
            </a:extLst>
          </p:cNvPr>
          <p:cNvSpPr txBox="1"/>
          <p:nvPr/>
        </p:nvSpPr>
        <p:spPr>
          <a:xfrm>
            <a:off x="14806426" y="8250977"/>
            <a:ext cx="200086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CULTURE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B443015C-2605-0548-8258-60FDEEA9D36E}"/>
              </a:ext>
            </a:extLst>
          </p:cNvPr>
          <p:cNvSpPr txBox="1">
            <a:spLocks/>
          </p:cNvSpPr>
          <p:nvPr/>
        </p:nvSpPr>
        <p:spPr>
          <a:xfrm>
            <a:off x="12991282" y="8934803"/>
            <a:ext cx="563114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06630E5-438E-5940-9095-2D3613EE87C8}"/>
              </a:ext>
            </a:extLst>
          </p:cNvPr>
          <p:cNvSpPr txBox="1"/>
          <p:nvPr/>
        </p:nvSpPr>
        <p:spPr>
          <a:xfrm>
            <a:off x="18491501" y="2710266"/>
            <a:ext cx="188064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MARKET</a:t>
            </a:r>
          </a:p>
        </p:txBody>
      </p:sp>
      <p:sp>
        <p:nvSpPr>
          <p:cNvPr id="132" name="Subtitle 2">
            <a:extLst>
              <a:ext uri="{FF2B5EF4-FFF2-40B4-BE49-F238E27FC236}">
                <a16:creationId xmlns:a16="http://schemas.microsoft.com/office/drawing/2014/main" id="{08294E8F-F3A8-BE4F-A376-76CFA4D69F65}"/>
              </a:ext>
            </a:extLst>
          </p:cNvPr>
          <p:cNvSpPr txBox="1">
            <a:spLocks/>
          </p:cNvSpPr>
          <p:nvPr/>
        </p:nvSpPr>
        <p:spPr>
          <a:xfrm>
            <a:off x="16616244" y="3394092"/>
            <a:ext cx="563114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401B74-67D9-8147-B636-DE1357804412}"/>
              </a:ext>
            </a:extLst>
          </p:cNvPr>
          <p:cNvSpPr txBox="1"/>
          <p:nvPr/>
        </p:nvSpPr>
        <p:spPr>
          <a:xfrm>
            <a:off x="11346806" y="2710266"/>
            <a:ext cx="169790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TALENT</a:t>
            </a:r>
          </a:p>
        </p:txBody>
      </p:sp>
      <p:sp>
        <p:nvSpPr>
          <p:cNvPr id="135" name="Subtitle 2">
            <a:extLst>
              <a:ext uri="{FF2B5EF4-FFF2-40B4-BE49-F238E27FC236}">
                <a16:creationId xmlns:a16="http://schemas.microsoft.com/office/drawing/2014/main" id="{C81370A1-D600-664A-8327-6D9A439EAC05}"/>
              </a:ext>
            </a:extLst>
          </p:cNvPr>
          <p:cNvSpPr txBox="1">
            <a:spLocks/>
          </p:cNvSpPr>
          <p:nvPr/>
        </p:nvSpPr>
        <p:spPr>
          <a:xfrm>
            <a:off x="9380180" y="3394092"/>
            <a:ext cx="563114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33F446A-9E5E-C841-87F4-245DA2283CD9}"/>
              </a:ext>
            </a:extLst>
          </p:cNvPr>
          <p:cNvSpPr txBox="1"/>
          <p:nvPr/>
        </p:nvSpPr>
        <p:spPr>
          <a:xfrm>
            <a:off x="3647495" y="2710266"/>
            <a:ext cx="26212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LEADERSHIP</a:t>
            </a: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id="{84A4E55A-9876-A142-8ABF-023483F8AC17}"/>
              </a:ext>
            </a:extLst>
          </p:cNvPr>
          <p:cNvSpPr txBox="1">
            <a:spLocks/>
          </p:cNvSpPr>
          <p:nvPr/>
        </p:nvSpPr>
        <p:spPr>
          <a:xfrm>
            <a:off x="2142530" y="3394092"/>
            <a:ext cx="563114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</p:spTree>
    <p:extLst>
      <p:ext uri="{BB962C8B-B14F-4D97-AF65-F5344CB8AC3E}">
        <p14:creationId xmlns:p14="http://schemas.microsoft.com/office/powerpoint/2010/main" val="397373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AF06D-900F-6A44-A7F1-C537DCD16871}"/>
              </a:ext>
            </a:extLst>
          </p:cNvPr>
          <p:cNvSpPr txBox="1"/>
          <p:nvPr/>
        </p:nvSpPr>
        <p:spPr>
          <a:xfrm>
            <a:off x="7014274" y="612372"/>
            <a:ext cx="10349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BUSINESS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192A7-97A3-7B43-8DE2-73C9E207CF50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1C51A-02F4-004B-997B-DFE0887A7AAC}"/>
              </a:ext>
            </a:extLst>
          </p:cNvPr>
          <p:cNvSpPr/>
          <p:nvPr/>
        </p:nvSpPr>
        <p:spPr>
          <a:xfrm>
            <a:off x="1520825" y="2632959"/>
            <a:ext cx="10486690" cy="721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24338-6CA0-714B-A074-2970AB9E1D48}"/>
              </a:ext>
            </a:extLst>
          </p:cNvPr>
          <p:cNvSpPr txBox="1"/>
          <p:nvPr/>
        </p:nvSpPr>
        <p:spPr>
          <a:xfrm>
            <a:off x="2817422" y="2701519"/>
            <a:ext cx="789350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CUSTOMER ACQUISITION COST (CAC)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44124C-BBD0-794E-A497-A8A3DD5CB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779950"/>
              </p:ext>
            </p:extLst>
          </p:nvPr>
        </p:nvGraphicFramePr>
        <p:xfrm>
          <a:off x="1520824" y="3523296"/>
          <a:ext cx="10486691" cy="385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4A06CF-1EA9-A648-8E92-CF4195DF0C57}"/>
              </a:ext>
            </a:extLst>
          </p:cNvPr>
          <p:cNvSpPr/>
          <p:nvPr/>
        </p:nvSpPr>
        <p:spPr>
          <a:xfrm>
            <a:off x="12370135" y="2632959"/>
            <a:ext cx="10486690" cy="721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B22FBF-DE93-0140-B735-7C2341C32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635539"/>
              </p:ext>
            </p:extLst>
          </p:nvPr>
        </p:nvGraphicFramePr>
        <p:xfrm>
          <a:off x="12370134" y="3523296"/>
          <a:ext cx="10486691" cy="385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3F3BA0-E692-9943-8B26-D5B2D449D03E}"/>
              </a:ext>
            </a:extLst>
          </p:cNvPr>
          <p:cNvSpPr txBox="1"/>
          <p:nvPr/>
        </p:nvSpPr>
        <p:spPr>
          <a:xfrm>
            <a:off x="16606633" y="2701519"/>
            <a:ext cx="201369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4F439-6E1D-D14F-8014-1E51D892F57D}"/>
              </a:ext>
            </a:extLst>
          </p:cNvPr>
          <p:cNvSpPr/>
          <p:nvPr/>
        </p:nvSpPr>
        <p:spPr>
          <a:xfrm>
            <a:off x="1520825" y="7882109"/>
            <a:ext cx="10486690" cy="721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ACA3F-44B0-2A43-BEA7-864B68A3803A}"/>
              </a:ext>
            </a:extLst>
          </p:cNvPr>
          <p:cNvSpPr txBox="1"/>
          <p:nvPr/>
        </p:nvSpPr>
        <p:spPr>
          <a:xfrm>
            <a:off x="3105969" y="7950669"/>
            <a:ext cx="731642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AVERAGE  REVENUE PER CUSTOMER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F8450-0F73-564D-87E7-A859DD552444}"/>
              </a:ext>
            </a:extLst>
          </p:cNvPr>
          <p:cNvSpPr/>
          <p:nvPr/>
        </p:nvSpPr>
        <p:spPr>
          <a:xfrm>
            <a:off x="12370135" y="7882109"/>
            <a:ext cx="10486690" cy="7218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528D133-BD5D-5E4A-80AB-E81C6501B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956199"/>
              </p:ext>
            </p:extLst>
          </p:nvPr>
        </p:nvGraphicFramePr>
        <p:xfrm>
          <a:off x="12370134" y="8772446"/>
          <a:ext cx="10486691" cy="385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F5E377-33BD-A643-ADF3-30E08A5CF0EB}"/>
              </a:ext>
            </a:extLst>
          </p:cNvPr>
          <p:cNvSpPr txBox="1"/>
          <p:nvPr/>
        </p:nvSpPr>
        <p:spPr>
          <a:xfrm>
            <a:off x="14502697" y="7950669"/>
            <a:ext cx="62215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NUMBER OF NEW CUSTOMERS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138C31-5539-A645-8C12-375554140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389225"/>
              </p:ext>
            </p:extLst>
          </p:nvPr>
        </p:nvGraphicFramePr>
        <p:xfrm>
          <a:off x="1520823" y="8772446"/>
          <a:ext cx="10486691" cy="385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110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EC948-A5DE-4C40-9AAF-AD8536C00FF6}"/>
              </a:ext>
            </a:extLst>
          </p:cNvPr>
          <p:cNvSpPr txBox="1"/>
          <p:nvPr/>
        </p:nvSpPr>
        <p:spPr>
          <a:xfrm>
            <a:off x="7357318" y="612372"/>
            <a:ext cx="9663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BAKING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0DDDA-8483-704F-B845-A2C5E09936F3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B7BAA-1801-E94A-BDF9-7D268576CDAB}"/>
              </a:ext>
            </a:extLst>
          </p:cNvPr>
          <p:cNvSpPr/>
          <p:nvPr/>
        </p:nvSpPr>
        <p:spPr>
          <a:xfrm>
            <a:off x="1520825" y="2632960"/>
            <a:ext cx="10486690" cy="4995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6E19D-59C8-D045-94CA-BF2EA5E2F6A1}"/>
              </a:ext>
            </a:extLst>
          </p:cNvPr>
          <p:cNvSpPr/>
          <p:nvPr/>
        </p:nvSpPr>
        <p:spPr>
          <a:xfrm>
            <a:off x="12370135" y="2632960"/>
            <a:ext cx="10486690" cy="4995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01241-415E-FC48-8C5D-0A0267525EAA}"/>
              </a:ext>
            </a:extLst>
          </p:cNvPr>
          <p:cNvSpPr/>
          <p:nvPr/>
        </p:nvSpPr>
        <p:spPr>
          <a:xfrm>
            <a:off x="12370135" y="7958938"/>
            <a:ext cx="10486690" cy="4995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75D7B-3906-8743-AE33-3FDBA43D1A0A}"/>
              </a:ext>
            </a:extLst>
          </p:cNvPr>
          <p:cNvSpPr/>
          <p:nvPr/>
        </p:nvSpPr>
        <p:spPr>
          <a:xfrm>
            <a:off x="1520825" y="7958938"/>
            <a:ext cx="10486690" cy="4995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1147E-D484-3E44-BA87-A757CC892139}"/>
              </a:ext>
            </a:extLst>
          </p:cNvPr>
          <p:cNvSpPr txBox="1"/>
          <p:nvPr/>
        </p:nvSpPr>
        <p:spPr>
          <a:xfrm>
            <a:off x="3564419" y="2918086"/>
            <a:ext cx="639950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WEIGHTED AVERAGE DEPOSITS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B9943-71F5-0D49-B8FC-3DC3E7B0FB10}"/>
              </a:ext>
            </a:extLst>
          </p:cNvPr>
          <p:cNvSpPr txBox="1"/>
          <p:nvPr/>
        </p:nvSpPr>
        <p:spPr>
          <a:xfrm>
            <a:off x="13979320" y="2918086"/>
            <a:ext cx="72683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LOAN SPREAD WITH OUTSTANDING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C83F7-617E-FF4D-87B4-9F838DC510B1}"/>
              </a:ext>
            </a:extLst>
          </p:cNvPr>
          <p:cNvSpPr txBox="1"/>
          <p:nvPr/>
        </p:nvSpPr>
        <p:spPr>
          <a:xfrm>
            <a:off x="5105706" y="8224131"/>
            <a:ext cx="331693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LOAN BALANCE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A00A0-1188-354A-B55C-C8A660E12591}"/>
              </a:ext>
            </a:extLst>
          </p:cNvPr>
          <p:cNvSpPr txBox="1"/>
          <p:nvPr/>
        </p:nvSpPr>
        <p:spPr>
          <a:xfrm>
            <a:off x="13637880" y="8224131"/>
            <a:ext cx="795121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INCOME MIX, INTEREST VS FEE INCOME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80170DD-AE3C-374E-B878-055E4A8DE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073115"/>
              </p:ext>
            </p:extLst>
          </p:nvPr>
        </p:nvGraphicFramePr>
        <p:xfrm>
          <a:off x="2332020" y="3768054"/>
          <a:ext cx="8864300" cy="350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FE6999D-2DBA-5842-A309-2D4FA5C1A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032653"/>
              </p:ext>
            </p:extLst>
          </p:nvPr>
        </p:nvGraphicFramePr>
        <p:xfrm>
          <a:off x="12775732" y="3768054"/>
          <a:ext cx="9675496" cy="350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FA78D3A-5892-2B46-AB7A-0F3DB09A6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343070"/>
              </p:ext>
            </p:extLst>
          </p:nvPr>
        </p:nvGraphicFramePr>
        <p:xfrm>
          <a:off x="1926422" y="9061949"/>
          <a:ext cx="9675496" cy="350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41C1222-04F8-E54D-A769-80377826B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04842"/>
              </p:ext>
            </p:extLst>
          </p:nvPr>
        </p:nvGraphicFramePr>
        <p:xfrm>
          <a:off x="12775732" y="9061949"/>
          <a:ext cx="9675496" cy="350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332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EEF6C2-E864-384E-AEAD-000996F8580C}"/>
              </a:ext>
            </a:extLst>
          </p:cNvPr>
          <p:cNvSpPr txBox="1"/>
          <p:nvPr/>
        </p:nvSpPr>
        <p:spPr>
          <a:xfrm>
            <a:off x="6412350" y="612372"/>
            <a:ext cx="11553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WAREHOUSE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AC617-5126-1545-B013-7958F504A2F2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E12171-531E-0641-8EDD-7FBD0CC7E823}"/>
              </a:ext>
            </a:extLst>
          </p:cNvPr>
          <p:cNvSpPr/>
          <p:nvPr/>
        </p:nvSpPr>
        <p:spPr>
          <a:xfrm>
            <a:off x="1540045" y="3282668"/>
            <a:ext cx="10178714" cy="721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A31F9-9435-E94A-9D02-4689AE5F9138}"/>
              </a:ext>
            </a:extLst>
          </p:cNvPr>
          <p:cNvSpPr txBox="1"/>
          <p:nvPr/>
        </p:nvSpPr>
        <p:spPr>
          <a:xfrm>
            <a:off x="4460379" y="3351228"/>
            <a:ext cx="43380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COMPARISON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2F9E46-EF37-3F42-8B93-64F8143DA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746504"/>
              </p:ext>
            </p:extLst>
          </p:nvPr>
        </p:nvGraphicFramePr>
        <p:xfrm>
          <a:off x="1540044" y="4485823"/>
          <a:ext cx="10178715" cy="590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8285527-081E-0B4F-BAEE-E74ABC3625DB}"/>
              </a:ext>
            </a:extLst>
          </p:cNvPr>
          <p:cNvSpPr/>
          <p:nvPr/>
        </p:nvSpPr>
        <p:spPr>
          <a:xfrm>
            <a:off x="12678111" y="3282668"/>
            <a:ext cx="10178714" cy="721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03307-E61A-5849-B522-7C871B15D453}"/>
              </a:ext>
            </a:extLst>
          </p:cNvPr>
          <p:cNvSpPr txBox="1"/>
          <p:nvPr/>
        </p:nvSpPr>
        <p:spPr>
          <a:xfrm>
            <a:off x="15591231" y="3351228"/>
            <a:ext cx="43524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DISTRIBUTION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C064395-82D2-E940-BD5E-6F7615B65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002820"/>
              </p:ext>
            </p:extLst>
          </p:nvPr>
        </p:nvGraphicFramePr>
        <p:xfrm>
          <a:off x="12678111" y="4485822"/>
          <a:ext cx="10178714" cy="590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ubtitle 2">
            <a:extLst>
              <a:ext uri="{FF2B5EF4-FFF2-40B4-BE49-F238E27FC236}">
                <a16:creationId xmlns:a16="http://schemas.microsoft.com/office/drawing/2014/main" id="{008A0E3A-11A6-BF45-8004-2A4E6B7E01A7}"/>
              </a:ext>
            </a:extLst>
          </p:cNvPr>
          <p:cNvSpPr txBox="1">
            <a:spLocks/>
          </p:cNvSpPr>
          <p:nvPr/>
        </p:nvSpPr>
        <p:spPr>
          <a:xfrm>
            <a:off x="1540044" y="10876544"/>
            <a:ext cx="10178714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3D7A2B0-1B84-8F44-8BF8-D7591C517E5D}"/>
              </a:ext>
            </a:extLst>
          </p:cNvPr>
          <p:cNvSpPr txBox="1">
            <a:spLocks/>
          </p:cNvSpPr>
          <p:nvPr/>
        </p:nvSpPr>
        <p:spPr>
          <a:xfrm>
            <a:off x="12678111" y="10876544"/>
            <a:ext cx="10178714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company.</a:t>
            </a:r>
          </a:p>
        </p:txBody>
      </p:sp>
    </p:spTree>
    <p:extLst>
      <p:ext uri="{BB962C8B-B14F-4D97-AF65-F5344CB8AC3E}">
        <p14:creationId xmlns:p14="http://schemas.microsoft.com/office/powerpoint/2010/main" val="244616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25DA6A0-0A3C-914F-9334-4242D2C87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957104"/>
              </p:ext>
            </p:extLst>
          </p:nvPr>
        </p:nvGraphicFramePr>
        <p:xfrm>
          <a:off x="12397830" y="2999665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647D107-E61E-384C-B82D-C742B8F23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903101"/>
              </p:ext>
            </p:extLst>
          </p:nvPr>
        </p:nvGraphicFramePr>
        <p:xfrm>
          <a:off x="6626599" y="8043286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EBA6F63-D5ED-1748-85C0-5D06018AA91A}"/>
              </a:ext>
            </a:extLst>
          </p:cNvPr>
          <p:cNvSpPr txBox="1"/>
          <p:nvPr/>
        </p:nvSpPr>
        <p:spPr>
          <a:xfrm>
            <a:off x="3201746" y="4278585"/>
            <a:ext cx="2802370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OPERATIONS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74C79FF-A4B8-404B-BC63-03BCEE068EE0}"/>
              </a:ext>
            </a:extLst>
          </p:cNvPr>
          <p:cNvSpPr txBox="1">
            <a:spLocks/>
          </p:cNvSpPr>
          <p:nvPr/>
        </p:nvSpPr>
        <p:spPr>
          <a:xfrm>
            <a:off x="1520825" y="4962411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2D404-4135-844F-9F1C-C921BE50EF16}"/>
              </a:ext>
            </a:extLst>
          </p:cNvPr>
          <p:cNvSpPr txBox="1"/>
          <p:nvPr/>
        </p:nvSpPr>
        <p:spPr>
          <a:xfrm>
            <a:off x="3990423" y="9291285"/>
            <a:ext cx="2013693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7993945-8542-F94D-986A-05BF6C376D49}"/>
              </a:ext>
            </a:extLst>
          </p:cNvPr>
          <p:cNvSpPr txBox="1">
            <a:spLocks/>
          </p:cNvSpPr>
          <p:nvPr/>
        </p:nvSpPr>
        <p:spPr>
          <a:xfrm>
            <a:off x="1520825" y="9975111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91DFF-3C23-3C4A-A191-0DAD1EF81BF9}"/>
              </a:ext>
            </a:extLst>
          </p:cNvPr>
          <p:cNvSpPr txBox="1"/>
          <p:nvPr/>
        </p:nvSpPr>
        <p:spPr>
          <a:xfrm>
            <a:off x="8941087" y="612372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79760-09BA-654F-AB01-9CB8E0379132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47B90-478B-2049-9085-3A8EB9813333}"/>
              </a:ext>
            </a:extLst>
          </p:cNvPr>
          <p:cNvSpPr txBox="1"/>
          <p:nvPr/>
        </p:nvSpPr>
        <p:spPr>
          <a:xfrm>
            <a:off x="18373534" y="4278585"/>
            <a:ext cx="24240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C2B5E75-803F-DC46-ACF4-970163725461}"/>
              </a:ext>
            </a:extLst>
          </p:cNvPr>
          <p:cNvSpPr txBox="1">
            <a:spLocks/>
          </p:cNvSpPr>
          <p:nvPr/>
        </p:nvSpPr>
        <p:spPr>
          <a:xfrm>
            <a:off x="18373534" y="4962411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F00E-6A11-5B4A-9BEA-4F4DDDE030A5}"/>
              </a:ext>
            </a:extLst>
          </p:cNvPr>
          <p:cNvSpPr txBox="1"/>
          <p:nvPr/>
        </p:nvSpPr>
        <p:spPr>
          <a:xfrm>
            <a:off x="18373534" y="9291285"/>
            <a:ext cx="38443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MANUFACTURING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F837E5F-7ED6-B34C-AAE6-79E49E20D08B}"/>
              </a:ext>
            </a:extLst>
          </p:cNvPr>
          <p:cNvSpPr txBox="1">
            <a:spLocks/>
          </p:cNvSpPr>
          <p:nvPr/>
        </p:nvSpPr>
        <p:spPr>
          <a:xfrm>
            <a:off x="18373534" y="9975111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B0E088-857A-1F4D-B30F-E9DAE63F1890}"/>
              </a:ext>
            </a:extLst>
          </p:cNvPr>
          <p:cNvGrpSpPr/>
          <p:nvPr/>
        </p:nvGrpSpPr>
        <p:grpSpPr>
          <a:xfrm>
            <a:off x="6626598" y="3746103"/>
            <a:ext cx="5353220" cy="5521768"/>
            <a:chOff x="12397830" y="8695182"/>
            <a:chExt cx="5353220" cy="5521768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DFB9EE47-BB8C-BD44-B65D-2CDC723FC9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23742581"/>
                </p:ext>
              </p:extLst>
            </p:nvPr>
          </p:nvGraphicFramePr>
          <p:xfrm>
            <a:off x="12397830" y="8695182"/>
            <a:ext cx="5353220" cy="552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086909BC-69E4-A54E-BCB1-925BCE35CA38}"/>
                </a:ext>
              </a:extLst>
            </p:cNvPr>
            <p:cNvSpPr/>
            <p:nvPr/>
          </p:nvSpPr>
          <p:spPr>
            <a:xfrm>
              <a:off x="14953916" y="9599481"/>
              <a:ext cx="241048" cy="166895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52272E-DC58-CF4B-BFC9-4D64E1CAA5B9}"/>
                </a:ext>
              </a:extLst>
            </p:cNvPr>
            <p:cNvSpPr/>
            <p:nvPr/>
          </p:nvSpPr>
          <p:spPr>
            <a:xfrm>
              <a:off x="14867679" y="11167713"/>
              <a:ext cx="413522" cy="4135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6F2E607-AEFC-8442-8A4C-03026BB66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962472"/>
              </p:ext>
            </p:extLst>
          </p:nvPr>
        </p:nvGraphicFramePr>
        <p:xfrm>
          <a:off x="12397830" y="8043286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4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BD244-8724-534D-A7C4-6A8DFBCCEE8F}"/>
              </a:ext>
            </a:extLst>
          </p:cNvPr>
          <p:cNvSpPr txBox="1"/>
          <p:nvPr/>
        </p:nvSpPr>
        <p:spPr>
          <a:xfrm>
            <a:off x="5042589" y="612372"/>
            <a:ext cx="14292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CUSTOMER SERVICE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70F18-0405-F24A-8474-5FC3132C8265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601D64-29AD-4F42-86C0-8F6423FC4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580986"/>
              </p:ext>
            </p:extLst>
          </p:nvPr>
        </p:nvGraphicFramePr>
        <p:xfrm>
          <a:off x="1520825" y="6114618"/>
          <a:ext cx="10077160" cy="344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0998CD-B20F-FD4A-A5C2-3FD564A8EDDC}"/>
              </a:ext>
            </a:extLst>
          </p:cNvPr>
          <p:cNvSpPr txBox="1"/>
          <p:nvPr/>
        </p:nvSpPr>
        <p:spPr>
          <a:xfrm>
            <a:off x="12779665" y="6799624"/>
            <a:ext cx="424827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INFORMATION DESK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08A4B6-9BC8-914A-90B9-3BB4A2143A19}"/>
              </a:ext>
            </a:extLst>
          </p:cNvPr>
          <p:cNvSpPr txBox="1">
            <a:spLocks/>
          </p:cNvSpPr>
          <p:nvPr/>
        </p:nvSpPr>
        <p:spPr>
          <a:xfrm>
            <a:off x="12779665" y="7483450"/>
            <a:ext cx="1007716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340074-6B35-FF4F-9F5B-895D75164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536727"/>
              </p:ext>
            </p:extLst>
          </p:nvPr>
        </p:nvGraphicFramePr>
        <p:xfrm>
          <a:off x="12779665" y="2721251"/>
          <a:ext cx="10077160" cy="344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355B59-69C8-5A46-A967-5F83CF804F06}"/>
              </a:ext>
            </a:extLst>
          </p:cNvPr>
          <p:cNvSpPr txBox="1"/>
          <p:nvPr/>
        </p:nvSpPr>
        <p:spPr>
          <a:xfrm>
            <a:off x="7986098" y="3406257"/>
            <a:ext cx="361188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GIFT SHOP SALES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49A513-D8B7-7F4A-B22E-6F279C46145F}"/>
              </a:ext>
            </a:extLst>
          </p:cNvPr>
          <p:cNvSpPr txBox="1">
            <a:spLocks/>
          </p:cNvSpPr>
          <p:nvPr/>
        </p:nvSpPr>
        <p:spPr>
          <a:xfrm>
            <a:off x="1520826" y="4090083"/>
            <a:ext cx="10077159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or.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E34AE94-9521-1E4C-B47D-B69187F6E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122929"/>
              </p:ext>
            </p:extLst>
          </p:nvPr>
        </p:nvGraphicFramePr>
        <p:xfrm>
          <a:off x="12779665" y="9507986"/>
          <a:ext cx="10077160" cy="344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4586E41-2DF3-7044-BA5E-43FB6C2AAB23}"/>
              </a:ext>
            </a:extLst>
          </p:cNvPr>
          <p:cNvSpPr txBox="1"/>
          <p:nvPr/>
        </p:nvSpPr>
        <p:spPr>
          <a:xfrm>
            <a:off x="5432515" y="10192992"/>
            <a:ext cx="61654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CUSTOMER SERVICE REVENUE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5177402-F1A3-1442-9270-C909B2150939}"/>
              </a:ext>
            </a:extLst>
          </p:cNvPr>
          <p:cNvSpPr txBox="1">
            <a:spLocks/>
          </p:cNvSpPr>
          <p:nvPr/>
        </p:nvSpPr>
        <p:spPr>
          <a:xfrm>
            <a:off x="1520826" y="10876818"/>
            <a:ext cx="10077159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or.</a:t>
            </a:r>
          </a:p>
        </p:txBody>
      </p:sp>
    </p:spTree>
    <p:extLst>
      <p:ext uri="{BB962C8B-B14F-4D97-AF65-F5344CB8AC3E}">
        <p14:creationId xmlns:p14="http://schemas.microsoft.com/office/powerpoint/2010/main" val="167020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28458-B22C-2743-8321-F1A77D73BEE9}"/>
              </a:ext>
            </a:extLst>
          </p:cNvPr>
          <p:cNvSpPr txBox="1"/>
          <p:nvPr/>
        </p:nvSpPr>
        <p:spPr>
          <a:xfrm>
            <a:off x="7131303" y="612372"/>
            <a:ext cx="10115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KPI TARGETS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D0235-646E-9448-B248-CFA709B4B440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482848-E3DF-604F-A396-F84C371A3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958579"/>
              </p:ext>
            </p:extLst>
          </p:nvPr>
        </p:nvGraphicFramePr>
        <p:xfrm>
          <a:off x="12397830" y="2842909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73FF1A-E507-E746-81DA-EBC3472A7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641385"/>
              </p:ext>
            </p:extLst>
          </p:nvPr>
        </p:nvGraphicFramePr>
        <p:xfrm>
          <a:off x="6626599" y="8043286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39CEB8-608E-0F46-811D-EB3532D351A9}"/>
              </a:ext>
            </a:extLst>
          </p:cNvPr>
          <p:cNvSpPr txBox="1"/>
          <p:nvPr/>
        </p:nvSpPr>
        <p:spPr>
          <a:xfrm>
            <a:off x="1520825" y="3629386"/>
            <a:ext cx="448329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PROJECTS COMPLETED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67973B-3C8E-BB41-B056-3A3E1BD52264}"/>
              </a:ext>
            </a:extLst>
          </p:cNvPr>
          <p:cNvSpPr txBox="1">
            <a:spLocks/>
          </p:cNvSpPr>
          <p:nvPr/>
        </p:nvSpPr>
        <p:spPr>
          <a:xfrm>
            <a:off x="1520825" y="4805655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B2DD2-9709-5741-9B50-C744AC2B5A3A}"/>
              </a:ext>
            </a:extLst>
          </p:cNvPr>
          <p:cNvSpPr txBox="1"/>
          <p:nvPr/>
        </p:nvSpPr>
        <p:spPr>
          <a:xfrm>
            <a:off x="1520825" y="9291285"/>
            <a:ext cx="44832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STATUS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94811E-4B53-2A48-A0F0-524949490811}"/>
              </a:ext>
            </a:extLst>
          </p:cNvPr>
          <p:cNvSpPr txBox="1">
            <a:spLocks/>
          </p:cNvSpPr>
          <p:nvPr/>
        </p:nvSpPr>
        <p:spPr>
          <a:xfrm>
            <a:off x="1520825" y="9975111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43741-D647-464D-9ABE-D5F4047A50F3}"/>
              </a:ext>
            </a:extLst>
          </p:cNvPr>
          <p:cNvSpPr txBox="1"/>
          <p:nvPr/>
        </p:nvSpPr>
        <p:spPr>
          <a:xfrm>
            <a:off x="18373534" y="3629386"/>
            <a:ext cx="448329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CORRECTIVE ACTIONS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5C5F4-F716-9648-9CAE-9B7FC2E44FF0}"/>
              </a:ext>
            </a:extLst>
          </p:cNvPr>
          <p:cNvSpPr txBox="1">
            <a:spLocks/>
          </p:cNvSpPr>
          <p:nvPr/>
        </p:nvSpPr>
        <p:spPr>
          <a:xfrm>
            <a:off x="18373534" y="4805655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62925-24A2-7042-80F8-182F432E6D37}"/>
              </a:ext>
            </a:extLst>
          </p:cNvPr>
          <p:cNvSpPr txBox="1"/>
          <p:nvPr/>
        </p:nvSpPr>
        <p:spPr>
          <a:xfrm>
            <a:off x="18373533" y="9291285"/>
            <a:ext cx="44832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TOTAL SAVINGS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79090A5-DB28-4641-832A-38ACF18D3C36}"/>
              </a:ext>
            </a:extLst>
          </p:cNvPr>
          <p:cNvSpPr txBox="1">
            <a:spLocks/>
          </p:cNvSpPr>
          <p:nvPr/>
        </p:nvSpPr>
        <p:spPr>
          <a:xfrm>
            <a:off x="18373534" y="9975111"/>
            <a:ext cx="4483291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51B0C10-5588-F641-84FA-FE2E1B116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737278"/>
              </p:ext>
            </p:extLst>
          </p:nvPr>
        </p:nvGraphicFramePr>
        <p:xfrm>
          <a:off x="12397830" y="8043286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71E9653-EFD8-8F46-9E31-3B951FAF6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928035"/>
              </p:ext>
            </p:extLst>
          </p:nvPr>
        </p:nvGraphicFramePr>
        <p:xfrm>
          <a:off x="6626599" y="2842909"/>
          <a:ext cx="53532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043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CEA52-26CD-3649-8A44-C4338A7A674F}"/>
              </a:ext>
            </a:extLst>
          </p:cNvPr>
          <p:cNvSpPr txBox="1"/>
          <p:nvPr/>
        </p:nvSpPr>
        <p:spPr>
          <a:xfrm>
            <a:off x="6570255" y="612372"/>
            <a:ext cx="11237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A66DA-E699-074C-9AAD-778D1C28F35B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C86CE2-E7BC-264B-8AA0-8CAF31496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661693"/>
              </p:ext>
            </p:extLst>
          </p:nvPr>
        </p:nvGraphicFramePr>
        <p:xfrm>
          <a:off x="12599765" y="3517822"/>
          <a:ext cx="471759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4C497A-32FE-3749-ACB9-90FBCDA5A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860135"/>
              </p:ext>
            </p:extLst>
          </p:nvPr>
        </p:nvGraphicFramePr>
        <p:xfrm>
          <a:off x="1520825" y="3517822"/>
          <a:ext cx="471759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FD0655-3C10-B24E-ADC2-279F21B61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479313"/>
              </p:ext>
            </p:extLst>
          </p:nvPr>
        </p:nvGraphicFramePr>
        <p:xfrm>
          <a:off x="18139235" y="3517822"/>
          <a:ext cx="471759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322DA7-0303-4E45-AE55-61D25258E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399225"/>
              </p:ext>
            </p:extLst>
          </p:nvPr>
        </p:nvGraphicFramePr>
        <p:xfrm>
          <a:off x="7060295" y="3517822"/>
          <a:ext cx="471759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016FA-3802-4547-8E3F-D2804A6586FE}"/>
              </a:ext>
            </a:extLst>
          </p:cNvPr>
          <p:cNvSpPr txBox="1"/>
          <p:nvPr/>
        </p:nvSpPr>
        <p:spPr>
          <a:xfrm>
            <a:off x="18139234" y="8734214"/>
            <a:ext cx="471759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INBOUND MARKETING ROI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C2EDBE-2150-FC48-AB5A-9ACCE23CAE15}"/>
              </a:ext>
            </a:extLst>
          </p:cNvPr>
          <p:cNvSpPr txBox="1">
            <a:spLocks/>
          </p:cNvSpPr>
          <p:nvPr/>
        </p:nvSpPr>
        <p:spPr>
          <a:xfrm>
            <a:off x="18139235" y="9910483"/>
            <a:ext cx="4717590" cy="184101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8E242-6EF6-EB4E-98DC-EB1D14D33163}"/>
              </a:ext>
            </a:extLst>
          </p:cNvPr>
          <p:cNvSpPr txBox="1"/>
          <p:nvPr/>
        </p:nvSpPr>
        <p:spPr>
          <a:xfrm>
            <a:off x="12599764" y="8734214"/>
            <a:ext cx="471759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CUSTOMER LIFETIME VALUE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C49DB0-5D83-9247-B82E-7F5E13F2F529}"/>
              </a:ext>
            </a:extLst>
          </p:cNvPr>
          <p:cNvSpPr txBox="1">
            <a:spLocks/>
          </p:cNvSpPr>
          <p:nvPr/>
        </p:nvSpPr>
        <p:spPr>
          <a:xfrm>
            <a:off x="12599765" y="9910483"/>
            <a:ext cx="4717590" cy="184101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70309-DE94-754E-8A3E-0ADB0E7AA90F}"/>
              </a:ext>
            </a:extLst>
          </p:cNvPr>
          <p:cNvSpPr txBox="1"/>
          <p:nvPr/>
        </p:nvSpPr>
        <p:spPr>
          <a:xfrm>
            <a:off x="7060294" y="9226657"/>
            <a:ext cx="47175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COST PER LEAD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BD5C497-03BB-984E-B137-4B5807907CE7}"/>
              </a:ext>
            </a:extLst>
          </p:cNvPr>
          <p:cNvSpPr txBox="1">
            <a:spLocks/>
          </p:cNvSpPr>
          <p:nvPr/>
        </p:nvSpPr>
        <p:spPr>
          <a:xfrm>
            <a:off x="7060295" y="9910483"/>
            <a:ext cx="4717590" cy="184101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BDADC-71B7-7F45-AF5E-8DF36204F409}"/>
              </a:ext>
            </a:extLst>
          </p:cNvPr>
          <p:cNvSpPr txBox="1"/>
          <p:nvPr/>
        </p:nvSpPr>
        <p:spPr>
          <a:xfrm>
            <a:off x="1520824" y="9226657"/>
            <a:ext cx="47175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REVENUE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627865C-96DD-954F-A4BC-3A3C0443A2EC}"/>
              </a:ext>
            </a:extLst>
          </p:cNvPr>
          <p:cNvSpPr txBox="1">
            <a:spLocks/>
          </p:cNvSpPr>
          <p:nvPr/>
        </p:nvSpPr>
        <p:spPr>
          <a:xfrm>
            <a:off x="1520825" y="9910483"/>
            <a:ext cx="4717590" cy="184101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</p:spTree>
    <p:extLst>
      <p:ext uri="{BB962C8B-B14F-4D97-AF65-F5344CB8AC3E}">
        <p14:creationId xmlns:p14="http://schemas.microsoft.com/office/powerpoint/2010/main" val="398495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1473C8-22F6-F345-B331-72508835B302}"/>
              </a:ext>
            </a:extLst>
          </p:cNvPr>
          <p:cNvSpPr txBox="1"/>
          <p:nvPr/>
        </p:nvSpPr>
        <p:spPr>
          <a:xfrm>
            <a:off x="6570255" y="612372"/>
            <a:ext cx="11237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MARKETING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B9FD6-E786-8B46-99E6-5CF6DAE51B88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1AACEC-0947-6846-8518-3E1F1E2F2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807017"/>
              </p:ext>
            </p:extLst>
          </p:nvPr>
        </p:nvGraphicFramePr>
        <p:xfrm>
          <a:off x="8993877" y="3590010"/>
          <a:ext cx="6389896" cy="524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14AB99-C849-6F4F-B871-87F006CC3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924701"/>
              </p:ext>
            </p:extLst>
          </p:nvPr>
        </p:nvGraphicFramePr>
        <p:xfrm>
          <a:off x="1520824" y="3590010"/>
          <a:ext cx="6389896" cy="524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472A76-A4C4-7841-AA9C-B9BE73ECF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828742"/>
              </p:ext>
            </p:extLst>
          </p:nvPr>
        </p:nvGraphicFramePr>
        <p:xfrm>
          <a:off x="16466930" y="3590010"/>
          <a:ext cx="6389896" cy="524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BAB89D-1A8D-F04A-AC06-699C2246CB61}"/>
              </a:ext>
            </a:extLst>
          </p:cNvPr>
          <p:cNvSpPr txBox="1"/>
          <p:nvPr/>
        </p:nvSpPr>
        <p:spPr>
          <a:xfrm>
            <a:off x="16787165" y="9491352"/>
            <a:ext cx="57494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INBOUND MARKETING ROI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376D8B-AFBA-DE43-9050-E2803910BBE5}"/>
              </a:ext>
            </a:extLst>
          </p:cNvPr>
          <p:cNvSpPr txBox="1">
            <a:spLocks/>
          </p:cNvSpPr>
          <p:nvPr/>
        </p:nvSpPr>
        <p:spPr>
          <a:xfrm>
            <a:off x="16787166" y="10175178"/>
            <a:ext cx="5749424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F119B-A34A-0246-8846-3748FCE7FAB2}"/>
              </a:ext>
            </a:extLst>
          </p:cNvPr>
          <p:cNvSpPr txBox="1"/>
          <p:nvPr/>
        </p:nvSpPr>
        <p:spPr>
          <a:xfrm>
            <a:off x="9314112" y="9491352"/>
            <a:ext cx="57494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CUSTOMER LIFETIME VALUE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5B3946-586A-E643-AFB8-C861EEA90AED}"/>
              </a:ext>
            </a:extLst>
          </p:cNvPr>
          <p:cNvSpPr txBox="1">
            <a:spLocks/>
          </p:cNvSpPr>
          <p:nvPr/>
        </p:nvSpPr>
        <p:spPr>
          <a:xfrm>
            <a:off x="9314113" y="10175178"/>
            <a:ext cx="5749424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C8DC1-2914-7E41-8A20-894021B72AD6}"/>
              </a:ext>
            </a:extLst>
          </p:cNvPr>
          <p:cNvSpPr txBox="1"/>
          <p:nvPr/>
        </p:nvSpPr>
        <p:spPr>
          <a:xfrm>
            <a:off x="1841059" y="9491352"/>
            <a:ext cx="57494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REVENUE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D33B434-0748-9F4B-89A9-E97E6CEA0B30}"/>
              </a:ext>
            </a:extLst>
          </p:cNvPr>
          <p:cNvSpPr txBox="1">
            <a:spLocks/>
          </p:cNvSpPr>
          <p:nvPr/>
        </p:nvSpPr>
        <p:spPr>
          <a:xfrm>
            <a:off x="1841060" y="10175178"/>
            <a:ext cx="5749424" cy="13921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promoting.</a:t>
            </a:r>
          </a:p>
        </p:txBody>
      </p:sp>
    </p:spTree>
    <p:extLst>
      <p:ext uri="{BB962C8B-B14F-4D97-AF65-F5344CB8AC3E}">
        <p14:creationId xmlns:p14="http://schemas.microsoft.com/office/powerpoint/2010/main" val="168672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98EE8-D696-6A4E-9AB7-17DD4890F6FD}"/>
              </a:ext>
            </a:extLst>
          </p:cNvPr>
          <p:cNvSpPr txBox="1"/>
          <p:nvPr/>
        </p:nvSpPr>
        <p:spPr>
          <a:xfrm>
            <a:off x="4471133" y="612372"/>
            <a:ext cx="15435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SUPPLIER COMPLIANCE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86960-4535-4148-BA44-DEBC8854D300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2CFBCFE5-8899-DF41-B516-9DC4FFBA6289}"/>
              </a:ext>
            </a:extLst>
          </p:cNvPr>
          <p:cNvSpPr/>
          <p:nvPr/>
        </p:nvSpPr>
        <p:spPr>
          <a:xfrm>
            <a:off x="1520825" y="3056017"/>
            <a:ext cx="2895041" cy="2895041"/>
          </a:xfrm>
          <a:prstGeom prst="donut">
            <a:avLst>
              <a:gd name="adj" fmla="val 1332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5AB48AD-3F1B-A843-8F94-820F9E6FD6CC}"/>
              </a:ext>
            </a:extLst>
          </p:cNvPr>
          <p:cNvSpPr/>
          <p:nvPr/>
        </p:nvSpPr>
        <p:spPr>
          <a:xfrm>
            <a:off x="1520824" y="3056017"/>
            <a:ext cx="2895041" cy="2895041"/>
          </a:xfrm>
          <a:prstGeom prst="blockArc">
            <a:avLst>
              <a:gd name="adj1" fmla="val 520356"/>
              <a:gd name="adj2" fmla="val 16218843"/>
              <a:gd name="adj3" fmla="val 133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8C4F87-5C13-E749-8920-A2BF49FC671C}"/>
              </a:ext>
            </a:extLst>
          </p:cNvPr>
          <p:cNvGrpSpPr/>
          <p:nvPr/>
        </p:nvGrpSpPr>
        <p:grpSpPr>
          <a:xfrm>
            <a:off x="2083327" y="3980317"/>
            <a:ext cx="1770036" cy="1046440"/>
            <a:chOff x="2083327" y="3387560"/>
            <a:chExt cx="1770036" cy="10464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FAFE4A-16DA-F346-A5F1-F7743E49AB80}"/>
                </a:ext>
              </a:extLst>
            </p:cNvPr>
            <p:cNvSpPr txBox="1"/>
            <p:nvPr/>
          </p:nvSpPr>
          <p:spPr>
            <a:xfrm>
              <a:off x="2470452" y="3387560"/>
              <a:ext cx="995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804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851E3A-D3A0-5642-B0D3-1C485F57824A}"/>
                </a:ext>
              </a:extLst>
            </p:cNvPr>
            <p:cNvSpPr txBox="1"/>
            <p:nvPr/>
          </p:nvSpPr>
          <p:spPr>
            <a:xfrm>
              <a:off x="2083327" y="3972335"/>
              <a:ext cx="17700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SUPPLIERS</a:t>
              </a:r>
            </a:p>
          </p:txBody>
        </p:sp>
      </p:grpSp>
      <p:sp>
        <p:nvSpPr>
          <p:cNvPr id="21" name="Donut 20">
            <a:extLst>
              <a:ext uri="{FF2B5EF4-FFF2-40B4-BE49-F238E27FC236}">
                <a16:creationId xmlns:a16="http://schemas.microsoft.com/office/drawing/2014/main" id="{8C11FD99-F4A8-CB42-A3E0-E23C30A01AE3}"/>
              </a:ext>
            </a:extLst>
          </p:cNvPr>
          <p:cNvSpPr/>
          <p:nvPr/>
        </p:nvSpPr>
        <p:spPr>
          <a:xfrm>
            <a:off x="4828032" y="3056017"/>
            <a:ext cx="2895041" cy="2895041"/>
          </a:xfrm>
          <a:prstGeom prst="donut">
            <a:avLst>
              <a:gd name="adj" fmla="val 1332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8EC9C2F5-425D-1C4E-99A0-1F218C500259}"/>
              </a:ext>
            </a:extLst>
          </p:cNvPr>
          <p:cNvSpPr/>
          <p:nvPr/>
        </p:nvSpPr>
        <p:spPr>
          <a:xfrm>
            <a:off x="4828031" y="3056017"/>
            <a:ext cx="2895041" cy="2895041"/>
          </a:xfrm>
          <a:prstGeom prst="blockArc">
            <a:avLst>
              <a:gd name="adj1" fmla="val 18575670"/>
              <a:gd name="adj2" fmla="val 16218843"/>
              <a:gd name="adj3" fmla="val 133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6D3509-20D8-4742-84EE-A5E5614B1E80}"/>
              </a:ext>
            </a:extLst>
          </p:cNvPr>
          <p:cNvGrpSpPr/>
          <p:nvPr/>
        </p:nvGrpSpPr>
        <p:grpSpPr>
          <a:xfrm>
            <a:off x="5459465" y="3980317"/>
            <a:ext cx="1632178" cy="1046440"/>
            <a:chOff x="2152258" y="3387560"/>
            <a:chExt cx="1632178" cy="10464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42D2FD-394D-E449-A10E-FFA8DE2924C1}"/>
                </a:ext>
              </a:extLst>
            </p:cNvPr>
            <p:cNvSpPr txBox="1"/>
            <p:nvPr/>
          </p:nvSpPr>
          <p:spPr>
            <a:xfrm>
              <a:off x="2634759" y="3387560"/>
              <a:ext cx="66717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136847-96D4-EA47-85F1-5C6C2DD4F40D}"/>
                </a:ext>
              </a:extLst>
            </p:cNvPr>
            <p:cNvSpPr txBox="1"/>
            <p:nvPr/>
          </p:nvSpPr>
          <p:spPr>
            <a:xfrm>
              <a:off x="2152258" y="3972335"/>
              <a:ext cx="16321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UNLISTED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BA3C71C-B190-9242-9D0C-11251E440586}"/>
              </a:ext>
            </a:extLst>
          </p:cNvPr>
          <p:cNvSpPr/>
          <p:nvPr/>
        </p:nvSpPr>
        <p:spPr>
          <a:xfrm>
            <a:off x="8400528" y="2985071"/>
            <a:ext cx="5593980" cy="118295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12-Point Star 26">
            <a:extLst>
              <a:ext uri="{FF2B5EF4-FFF2-40B4-BE49-F238E27FC236}">
                <a16:creationId xmlns:a16="http://schemas.microsoft.com/office/drawing/2014/main" id="{6F9B1769-B53B-A743-A5AE-A5704C10DAFA}"/>
              </a:ext>
            </a:extLst>
          </p:cNvPr>
          <p:cNvSpPr/>
          <p:nvPr/>
        </p:nvSpPr>
        <p:spPr>
          <a:xfrm>
            <a:off x="8135238" y="2807416"/>
            <a:ext cx="1538260" cy="1538260"/>
          </a:xfrm>
          <a:prstGeom prst="star12">
            <a:avLst>
              <a:gd name="adj" fmla="val 42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65E8448-9185-B149-B074-789C690725A4}"/>
              </a:ext>
            </a:extLst>
          </p:cNvPr>
          <p:cNvSpPr/>
          <p:nvPr/>
        </p:nvSpPr>
        <p:spPr>
          <a:xfrm>
            <a:off x="8400528" y="4717015"/>
            <a:ext cx="5593980" cy="118295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BCED0290-36DC-524E-8064-9B8F7253DCED}"/>
              </a:ext>
            </a:extLst>
          </p:cNvPr>
          <p:cNvSpPr/>
          <p:nvPr/>
        </p:nvSpPr>
        <p:spPr>
          <a:xfrm>
            <a:off x="8506577" y="3178755"/>
            <a:ext cx="795584" cy="795584"/>
          </a:xfrm>
          <a:prstGeom prst="star5">
            <a:avLst>
              <a:gd name="adj" fmla="val 2542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12-Point Star 32">
            <a:extLst>
              <a:ext uri="{FF2B5EF4-FFF2-40B4-BE49-F238E27FC236}">
                <a16:creationId xmlns:a16="http://schemas.microsoft.com/office/drawing/2014/main" id="{279826B1-3867-304C-BCE7-2188E2111F1F}"/>
              </a:ext>
            </a:extLst>
          </p:cNvPr>
          <p:cNvSpPr/>
          <p:nvPr/>
        </p:nvSpPr>
        <p:spPr>
          <a:xfrm>
            <a:off x="8135238" y="4539360"/>
            <a:ext cx="1538260" cy="1538260"/>
          </a:xfrm>
          <a:prstGeom prst="star12">
            <a:avLst>
              <a:gd name="adj" fmla="val 421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06E98C9B-A910-D748-A16B-728CDFCE1EFD}"/>
              </a:ext>
            </a:extLst>
          </p:cNvPr>
          <p:cNvSpPr/>
          <p:nvPr/>
        </p:nvSpPr>
        <p:spPr>
          <a:xfrm>
            <a:off x="8506577" y="4910698"/>
            <a:ext cx="795584" cy="795584"/>
          </a:xfrm>
          <a:prstGeom prst="star5">
            <a:avLst>
              <a:gd name="adj" fmla="val 2542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F4A0E-2A6C-784F-8A35-48AC960DFAF6}"/>
              </a:ext>
            </a:extLst>
          </p:cNvPr>
          <p:cNvSpPr txBox="1"/>
          <p:nvPr/>
        </p:nvSpPr>
        <p:spPr>
          <a:xfrm>
            <a:off x="10002468" y="3345712"/>
            <a:ext cx="3834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A1724A-E60F-0541-91F3-9CB149415802}"/>
              </a:ext>
            </a:extLst>
          </p:cNvPr>
          <p:cNvSpPr txBox="1"/>
          <p:nvPr/>
        </p:nvSpPr>
        <p:spPr>
          <a:xfrm>
            <a:off x="10002468" y="5077656"/>
            <a:ext cx="5854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81D22-2463-8049-BC64-4A977FB7D59D}"/>
              </a:ext>
            </a:extLst>
          </p:cNvPr>
          <p:cNvSpPr txBox="1"/>
          <p:nvPr/>
        </p:nvSpPr>
        <p:spPr>
          <a:xfrm>
            <a:off x="10941995" y="3345712"/>
            <a:ext cx="22653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TOP PARTNER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23E903-45CB-E147-A1EE-BFF7CF0D7BB3}"/>
              </a:ext>
            </a:extLst>
          </p:cNvPr>
          <p:cNvSpPr txBox="1"/>
          <p:nvPr/>
        </p:nvSpPr>
        <p:spPr>
          <a:xfrm>
            <a:off x="10941993" y="5077656"/>
            <a:ext cx="240322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ELITE PARTNER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7E4F3F6-EB47-834F-A35D-1484D645E5CA}"/>
              </a:ext>
            </a:extLst>
          </p:cNvPr>
          <p:cNvSpPr/>
          <p:nvPr/>
        </p:nvSpPr>
        <p:spPr>
          <a:xfrm>
            <a:off x="14406672" y="4717015"/>
            <a:ext cx="8446169" cy="118295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DAE8B38-3B5B-3A4C-82B1-B627F7DE13F2}"/>
              </a:ext>
            </a:extLst>
          </p:cNvPr>
          <p:cNvSpPr/>
          <p:nvPr/>
        </p:nvSpPr>
        <p:spPr>
          <a:xfrm>
            <a:off x="14406672" y="2985069"/>
            <a:ext cx="8446169" cy="118295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51D843-18B2-454B-9D15-A7DC87BD5C58}"/>
              </a:ext>
            </a:extLst>
          </p:cNvPr>
          <p:cNvSpPr txBox="1"/>
          <p:nvPr/>
        </p:nvSpPr>
        <p:spPr>
          <a:xfrm>
            <a:off x="14836158" y="3345712"/>
            <a:ext cx="17443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SPENDING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815824-19AC-174F-ADCA-F320B1890640}"/>
              </a:ext>
            </a:extLst>
          </p:cNvPr>
          <p:cNvSpPr txBox="1"/>
          <p:nvPr/>
        </p:nvSpPr>
        <p:spPr>
          <a:xfrm>
            <a:off x="14836158" y="5077656"/>
            <a:ext cx="15712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SAVINGS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18FFD1-A759-2948-A80D-06ECEB5EA410}"/>
              </a:ext>
            </a:extLst>
          </p:cNvPr>
          <p:cNvSpPr txBox="1"/>
          <p:nvPr/>
        </p:nvSpPr>
        <p:spPr>
          <a:xfrm>
            <a:off x="17136824" y="3345712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$4,566.00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D6BC39-19CA-5040-82C5-FD858BE236BD}"/>
              </a:ext>
            </a:extLst>
          </p:cNvPr>
          <p:cNvSpPr txBox="1"/>
          <p:nvPr/>
        </p:nvSpPr>
        <p:spPr>
          <a:xfrm>
            <a:off x="17136824" y="5077656"/>
            <a:ext cx="17572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$8,534.00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4570BCFD-134E-0046-9AB3-4F8EDAC82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966050"/>
              </p:ext>
            </p:extLst>
          </p:nvPr>
        </p:nvGraphicFramePr>
        <p:xfrm>
          <a:off x="19456726" y="3178756"/>
          <a:ext cx="2995770" cy="7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91311D9B-FBFC-0A45-A862-CE273CF40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615290"/>
              </p:ext>
            </p:extLst>
          </p:nvPr>
        </p:nvGraphicFramePr>
        <p:xfrm>
          <a:off x="19456726" y="4910706"/>
          <a:ext cx="2995770" cy="7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AF16E7F5-00C8-5344-BD5D-586699795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11570"/>
              </p:ext>
            </p:extLst>
          </p:nvPr>
        </p:nvGraphicFramePr>
        <p:xfrm>
          <a:off x="13735677" y="7315200"/>
          <a:ext cx="9121148" cy="554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AAF4AD6C-A4C2-7143-A669-C33A9E239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200484"/>
              </p:ext>
            </p:extLst>
          </p:nvPr>
        </p:nvGraphicFramePr>
        <p:xfrm>
          <a:off x="1520825" y="7315200"/>
          <a:ext cx="10919828" cy="554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2330CAF-8320-9445-BB9F-23A8230191C3}"/>
              </a:ext>
            </a:extLst>
          </p:cNvPr>
          <p:cNvSpPr txBox="1"/>
          <p:nvPr/>
        </p:nvSpPr>
        <p:spPr>
          <a:xfrm>
            <a:off x="1520825" y="6561469"/>
            <a:ext cx="109198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RATE OF CONTRACT COMPLIANCE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7A7AF8-5CF9-464D-9079-BD010DE65565}"/>
              </a:ext>
            </a:extLst>
          </p:cNvPr>
          <p:cNvSpPr txBox="1"/>
          <p:nvPr/>
        </p:nvSpPr>
        <p:spPr>
          <a:xfrm>
            <a:off x="13739661" y="6561469"/>
            <a:ext cx="91131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AVERAGE PROCUREMENT CYCLE </a:t>
            </a:r>
          </a:p>
        </p:txBody>
      </p:sp>
    </p:spTree>
    <p:extLst>
      <p:ext uri="{BB962C8B-B14F-4D97-AF65-F5344CB8AC3E}">
        <p14:creationId xmlns:p14="http://schemas.microsoft.com/office/powerpoint/2010/main" val="89492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C8DCB-FE73-3D41-9783-D04E9450FAB7}"/>
              </a:ext>
            </a:extLst>
          </p:cNvPr>
          <p:cNvSpPr txBox="1"/>
          <p:nvPr/>
        </p:nvSpPr>
        <p:spPr>
          <a:xfrm>
            <a:off x="3829133" y="612372"/>
            <a:ext cx="16719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CAMPAIGN OPTIMIZATION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814B9-5ED9-CB48-93D5-AFF03692845F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B8A669-E4BF-BF4C-BB3E-2D4977AFF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335435"/>
              </p:ext>
            </p:extLst>
          </p:nvPr>
        </p:nvGraphicFramePr>
        <p:xfrm>
          <a:off x="1520826" y="3582927"/>
          <a:ext cx="4494964" cy="375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8CA787-4D76-ED49-91B0-1FE2AFDB021F}"/>
              </a:ext>
            </a:extLst>
          </p:cNvPr>
          <p:cNvSpPr txBox="1"/>
          <p:nvPr/>
        </p:nvSpPr>
        <p:spPr>
          <a:xfrm>
            <a:off x="1520825" y="2454908"/>
            <a:ext cx="449496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RATE OF CONTRACT COMPLIANCE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E345E1-5187-1340-80CD-4FDB0ED59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316564"/>
              </p:ext>
            </p:extLst>
          </p:nvPr>
        </p:nvGraphicFramePr>
        <p:xfrm>
          <a:off x="1520824" y="8672945"/>
          <a:ext cx="6019843" cy="428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0825A1-8D40-8048-8C3F-6E9075D7361C}"/>
              </a:ext>
            </a:extLst>
          </p:cNvPr>
          <p:cNvSpPr txBox="1"/>
          <p:nvPr/>
        </p:nvSpPr>
        <p:spPr>
          <a:xfrm>
            <a:off x="1520824" y="7879824"/>
            <a:ext cx="60198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TOP CAMPAIGNS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134D37-0ADD-FF4B-8EFB-3C1764A17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198040"/>
              </p:ext>
            </p:extLst>
          </p:nvPr>
        </p:nvGraphicFramePr>
        <p:xfrm>
          <a:off x="7540666" y="3248029"/>
          <a:ext cx="15316158" cy="40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BE60D9-4777-2242-A707-10C6CD82CF3A}"/>
              </a:ext>
            </a:extLst>
          </p:cNvPr>
          <p:cNvSpPr txBox="1"/>
          <p:nvPr/>
        </p:nvSpPr>
        <p:spPr>
          <a:xfrm>
            <a:off x="7540665" y="2454908"/>
            <a:ext cx="153161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COST-TO-INTERACTION OPTIMIZATION BY LEADSCORING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84364D-527F-A944-9B8C-4D6975245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125198"/>
              </p:ext>
            </p:extLst>
          </p:nvPr>
        </p:nvGraphicFramePr>
        <p:xfrm>
          <a:off x="8879304" y="8672945"/>
          <a:ext cx="13977519" cy="428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C0F57-2873-1849-8E3A-9BC7F4971052}"/>
              </a:ext>
            </a:extLst>
          </p:cNvPr>
          <p:cNvSpPr txBox="1"/>
          <p:nvPr/>
        </p:nvSpPr>
        <p:spPr>
          <a:xfrm>
            <a:off x="8879304" y="7879824"/>
            <a:ext cx="139775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LEADS CONVERTED VS. COST TREND</a:t>
            </a:r>
          </a:p>
        </p:txBody>
      </p:sp>
    </p:spTree>
    <p:extLst>
      <p:ext uri="{BB962C8B-B14F-4D97-AF65-F5344CB8AC3E}">
        <p14:creationId xmlns:p14="http://schemas.microsoft.com/office/powerpoint/2010/main" val="182764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A0114-D219-9642-83F9-61CC7D84186E}"/>
              </a:ext>
            </a:extLst>
          </p:cNvPr>
          <p:cNvSpPr txBox="1"/>
          <p:nvPr/>
        </p:nvSpPr>
        <p:spPr>
          <a:xfrm>
            <a:off x="6882783" y="612372"/>
            <a:ext cx="10612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INCORRECT STOCK SIZE 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84009-DC43-4541-9AAD-330FF1CA38C1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A97992-07C7-4643-AA81-BECC43BCA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277081"/>
              </p:ext>
            </p:extLst>
          </p:nvPr>
        </p:nvGraphicFramePr>
        <p:xfrm>
          <a:off x="9229892" y="4036711"/>
          <a:ext cx="5917867" cy="42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04F311-7760-8F4C-8DE8-96D1FE92A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041329"/>
              </p:ext>
            </p:extLst>
          </p:nvPr>
        </p:nvGraphicFramePr>
        <p:xfrm>
          <a:off x="2351315" y="4036711"/>
          <a:ext cx="4256888" cy="42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80B2F9-90CC-534D-95F6-D4A4B4E43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34409"/>
              </p:ext>
            </p:extLst>
          </p:nvPr>
        </p:nvGraphicFramePr>
        <p:xfrm>
          <a:off x="17769448" y="4036711"/>
          <a:ext cx="4256888" cy="42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F53CF0-598C-554E-8DD1-3BBE4C2455CF}"/>
              </a:ext>
            </a:extLst>
          </p:cNvPr>
          <p:cNvSpPr txBox="1"/>
          <p:nvPr/>
        </p:nvSpPr>
        <p:spPr>
          <a:xfrm>
            <a:off x="1664195" y="8756425"/>
            <a:ext cx="5631138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 ITEMS WITH INCORRECT STOCK BALANCES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130655-6F54-D14D-AEDC-CED66A96F91B}"/>
              </a:ext>
            </a:extLst>
          </p:cNvPr>
          <p:cNvSpPr txBox="1">
            <a:spLocks/>
          </p:cNvSpPr>
          <p:nvPr/>
        </p:nvSpPr>
        <p:spPr>
          <a:xfrm>
            <a:off x="1664185" y="9932694"/>
            <a:ext cx="5631148" cy="18410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 environmental core values.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FE2D6-4328-EA49-8B89-4F2B80B40627}"/>
              </a:ext>
            </a:extLst>
          </p:cNvPr>
          <p:cNvSpPr txBox="1"/>
          <p:nvPr/>
        </p:nvSpPr>
        <p:spPr>
          <a:xfrm>
            <a:off x="9373260" y="9248868"/>
            <a:ext cx="563113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SIZE OF SAFETY STOCK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763F9C-A718-D144-AA82-2FE948446DAF}"/>
              </a:ext>
            </a:extLst>
          </p:cNvPr>
          <p:cNvSpPr txBox="1">
            <a:spLocks/>
          </p:cNvSpPr>
          <p:nvPr/>
        </p:nvSpPr>
        <p:spPr>
          <a:xfrm>
            <a:off x="9373250" y="9932694"/>
            <a:ext cx="5631148" cy="18410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 environmental core values.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DE1872-F1C3-074E-BE69-0A569CA1B22D}"/>
              </a:ext>
            </a:extLst>
          </p:cNvPr>
          <p:cNvSpPr txBox="1"/>
          <p:nvPr/>
        </p:nvSpPr>
        <p:spPr>
          <a:xfrm>
            <a:off x="17082317" y="9248868"/>
            <a:ext cx="563113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 OF SAFETY STOCK USED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0AF8771-1BCD-1046-8031-E658D6CD97C8}"/>
              </a:ext>
            </a:extLst>
          </p:cNvPr>
          <p:cNvSpPr txBox="1">
            <a:spLocks/>
          </p:cNvSpPr>
          <p:nvPr/>
        </p:nvSpPr>
        <p:spPr>
          <a:xfrm>
            <a:off x="17082307" y="9932694"/>
            <a:ext cx="5631148" cy="18410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values by promoting environmental core values.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D2B58-8C18-064E-BF39-CC72F2EE00FC}"/>
              </a:ext>
            </a:extLst>
          </p:cNvPr>
          <p:cNvSpPr txBox="1"/>
          <p:nvPr/>
        </p:nvSpPr>
        <p:spPr>
          <a:xfrm>
            <a:off x="3993087" y="5851763"/>
            <a:ext cx="97334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8AE2F-BD7F-6743-AA70-FCAA709342F6}"/>
              </a:ext>
            </a:extLst>
          </p:cNvPr>
          <p:cNvSpPr txBox="1"/>
          <p:nvPr/>
        </p:nvSpPr>
        <p:spPr>
          <a:xfrm>
            <a:off x="19371935" y="5851763"/>
            <a:ext cx="1051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88489-1029-3146-8924-5BDFFFED888F}"/>
              </a:ext>
            </a:extLst>
          </p:cNvPr>
          <p:cNvSpPr txBox="1"/>
          <p:nvPr/>
        </p:nvSpPr>
        <p:spPr>
          <a:xfrm>
            <a:off x="9689582" y="5851763"/>
            <a:ext cx="108555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118387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C7346-FB5E-F74D-BB74-D9DC2FD176CD}"/>
              </a:ext>
            </a:extLst>
          </p:cNvPr>
          <p:cNvSpPr txBox="1"/>
          <p:nvPr/>
        </p:nvSpPr>
        <p:spPr>
          <a:xfrm>
            <a:off x="8941113" y="612372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781A9-8A9E-4F47-A991-93FE8BD57D68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20417-A4CE-8C48-A6F6-3A642B7FCC10}"/>
              </a:ext>
            </a:extLst>
          </p:cNvPr>
          <p:cNvSpPr/>
          <p:nvPr/>
        </p:nvSpPr>
        <p:spPr>
          <a:xfrm>
            <a:off x="1520825" y="2260881"/>
            <a:ext cx="3556000" cy="180913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E14D3-E19B-9B41-804F-0F2E0448F760}"/>
              </a:ext>
            </a:extLst>
          </p:cNvPr>
          <p:cNvSpPr/>
          <p:nvPr/>
        </p:nvSpPr>
        <p:spPr>
          <a:xfrm>
            <a:off x="5076825" y="2260881"/>
            <a:ext cx="3556000" cy="180913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17A02-D5BB-C940-94B5-063B1C3B1B53}"/>
              </a:ext>
            </a:extLst>
          </p:cNvPr>
          <p:cNvSpPr/>
          <p:nvPr/>
        </p:nvSpPr>
        <p:spPr>
          <a:xfrm>
            <a:off x="8632825" y="2260881"/>
            <a:ext cx="3556000" cy="180913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AEC24-4080-E84B-B041-E83801ABFD32}"/>
              </a:ext>
            </a:extLst>
          </p:cNvPr>
          <p:cNvSpPr/>
          <p:nvPr/>
        </p:nvSpPr>
        <p:spPr>
          <a:xfrm>
            <a:off x="12188825" y="2260881"/>
            <a:ext cx="3556000" cy="180913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C2C02-E54B-7945-A888-B30E7E65464C}"/>
              </a:ext>
            </a:extLst>
          </p:cNvPr>
          <p:cNvSpPr/>
          <p:nvPr/>
        </p:nvSpPr>
        <p:spPr>
          <a:xfrm>
            <a:off x="15744825" y="2260881"/>
            <a:ext cx="3556000" cy="180913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CD4BC-787A-464E-B253-52318C4A4571}"/>
              </a:ext>
            </a:extLst>
          </p:cNvPr>
          <p:cNvSpPr/>
          <p:nvPr/>
        </p:nvSpPr>
        <p:spPr>
          <a:xfrm>
            <a:off x="19300825" y="2260881"/>
            <a:ext cx="3556000" cy="180913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30E70-8092-D94A-BF27-9FFF976ADB1C}"/>
              </a:ext>
            </a:extLst>
          </p:cNvPr>
          <p:cNvSpPr/>
          <p:nvPr/>
        </p:nvSpPr>
        <p:spPr>
          <a:xfrm>
            <a:off x="1520825" y="4070028"/>
            <a:ext cx="7112000" cy="310880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34453E-0D83-6547-87FA-165832606E27}"/>
              </a:ext>
            </a:extLst>
          </p:cNvPr>
          <p:cNvSpPr/>
          <p:nvPr/>
        </p:nvSpPr>
        <p:spPr>
          <a:xfrm>
            <a:off x="8632825" y="4070023"/>
            <a:ext cx="14224000" cy="577516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70B14-54C4-2040-9E8B-1C72E45FE3AA}"/>
              </a:ext>
            </a:extLst>
          </p:cNvPr>
          <p:cNvSpPr/>
          <p:nvPr/>
        </p:nvSpPr>
        <p:spPr>
          <a:xfrm>
            <a:off x="1520825" y="7178834"/>
            <a:ext cx="7112000" cy="577516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CCFFF4-C428-3442-B5B3-2BB2021B36DC}"/>
              </a:ext>
            </a:extLst>
          </p:cNvPr>
          <p:cNvSpPr/>
          <p:nvPr/>
        </p:nvSpPr>
        <p:spPr>
          <a:xfrm>
            <a:off x="8632825" y="9845188"/>
            <a:ext cx="14224000" cy="310880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2B40D5-ACFC-9D4F-8E25-8F4E152CCF4B}"/>
              </a:ext>
            </a:extLst>
          </p:cNvPr>
          <p:cNvSpPr txBox="1"/>
          <p:nvPr/>
        </p:nvSpPr>
        <p:spPr>
          <a:xfrm>
            <a:off x="1922487" y="2420195"/>
            <a:ext cx="2752677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New Leads This Month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F10B4D-B8ED-B646-B138-304097B18E5D}"/>
              </a:ext>
            </a:extLst>
          </p:cNvPr>
          <p:cNvGrpSpPr/>
          <p:nvPr/>
        </p:nvGrpSpPr>
        <p:grpSpPr>
          <a:xfrm>
            <a:off x="1899493" y="2921225"/>
            <a:ext cx="1003414" cy="1003412"/>
            <a:chOff x="2261771" y="2921225"/>
            <a:chExt cx="1003414" cy="1003412"/>
          </a:xfrm>
        </p:grpSpPr>
        <p:sp>
          <p:nvSpPr>
            <p:cNvPr id="33" name="Donut 32">
              <a:extLst>
                <a:ext uri="{FF2B5EF4-FFF2-40B4-BE49-F238E27FC236}">
                  <a16:creationId xmlns:a16="http://schemas.microsoft.com/office/drawing/2014/main" id="{E6037EA9-7174-3E46-A2D3-49D551091352}"/>
                </a:ext>
              </a:extLst>
            </p:cNvPr>
            <p:cNvSpPr/>
            <p:nvPr/>
          </p:nvSpPr>
          <p:spPr>
            <a:xfrm>
              <a:off x="2261771" y="2921225"/>
              <a:ext cx="1003414" cy="1003412"/>
            </a:xfrm>
            <a:prstGeom prst="donut">
              <a:avLst>
                <a:gd name="adj" fmla="val 18455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F59A5928-5E64-2443-9F03-4878C86AC296}"/>
                </a:ext>
              </a:extLst>
            </p:cNvPr>
            <p:cNvSpPr/>
            <p:nvPr/>
          </p:nvSpPr>
          <p:spPr>
            <a:xfrm>
              <a:off x="2261771" y="2921225"/>
              <a:ext cx="1003414" cy="1003412"/>
            </a:xfrm>
            <a:prstGeom prst="blockArc">
              <a:avLst>
                <a:gd name="adj1" fmla="val 7167006"/>
                <a:gd name="adj2" fmla="val 16135681"/>
                <a:gd name="adj3" fmla="val 185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88A8B14-1678-5C4E-9656-021678D321F4}"/>
              </a:ext>
            </a:extLst>
          </p:cNvPr>
          <p:cNvSpPr txBox="1"/>
          <p:nvPr/>
        </p:nvSpPr>
        <p:spPr>
          <a:xfrm>
            <a:off x="3001860" y="3192097"/>
            <a:ext cx="16962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 QUOTES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4D2BDC-3CBB-1E44-8580-CEA11F9622FB}"/>
              </a:ext>
            </a:extLst>
          </p:cNvPr>
          <p:cNvSpPr txBox="1"/>
          <p:nvPr/>
        </p:nvSpPr>
        <p:spPr>
          <a:xfrm>
            <a:off x="5609935" y="2420195"/>
            <a:ext cx="248978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Revenue This Month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3DA9F0-3593-8F40-A847-137EEDDC95D5}"/>
              </a:ext>
            </a:extLst>
          </p:cNvPr>
          <p:cNvGrpSpPr/>
          <p:nvPr/>
        </p:nvGrpSpPr>
        <p:grpSpPr>
          <a:xfrm>
            <a:off x="5812161" y="2921225"/>
            <a:ext cx="1003414" cy="1003412"/>
            <a:chOff x="2261771" y="2921225"/>
            <a:chExt cx="1003414" cy="1003412"/>
          </a:xfrm>
        </p:grpSpPr>
        <p:sp>
          <p:nvSpPr>
            <p:cNvPr id="44" name="Donut 43">
              <a:extLst>
                <a:ext uri="{FF2B5EF4-FFF2-40B4-BE49-F238E27FC236}">
                  <a16:creationId xmlns:a16="http://schemas.microsoft.com/office/drawing/2014/main" id="{71CA44C4-06B7-3947-8A93-55555EFEB492}"/>
                </a:ext>
              </a:extLst>
            </p:cNvPr>
            <p:cNvSpPr/>
            <p:nvPr/>
          </p:nvSpPr>
          <p:spPr>
            <a:xfrm>
              <a:off x="2261771" y="2921225"/>
              <a:ext cx="1003414" cy="1003412"/>
            </a:xfrm>
            <a:prstGeom prst="donut">
              <a:avLst>
                <a:gd name="adj" fmla="val 18455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7439612C-A293-8240-B858-28202A21EA97}"/>
                </a:ext>
              </a:extLst>
            </p:cNvPr>
            <p:cNvSpPr/>
            <p:nvPr/>
          </p:nvSpPr>
          <p:spPr>
            <a:xfrm>
              <a:off x="2261771" y="2921225"/>
              <a:ext cx="1003414" cy="1003412"/>
            </a:xfrm>
            <a:prstGeom prst="blockArc">
              <a:avLst>
                <a:gd name="adj1" fmla="val 21242913"/>
                <a:gd name="adj2" fmla="val 16135681"/>
                <a:gd name="adj3" fmla="val 185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7B9D2D-B2C9-9244-808B-5FA1707EC560}"/>
              </a:ext>
            </a:extLst>
          </p:cNvPr>
          <p:cNvSpPr txBox="1"/>
          <p:nvPr/>
        </p:nvSpPr>
        <p:spPr>
          <a:xfrm>
            <a:off x="6914528" y="3192097"/>
            <a:ext cx="982961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11.5 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5CB54B-4790-C140-BED9-F0528FDEC7D2}"/>
              </a:ext>
            </a:extLst>
          </p:cNvPr>
          <p:cNvSpPr txBox="1"/>
          <p:nvPr/>
        </p:nvSpPr>
        <p:spPr>
          <a:xfrm>
            <a:off x="16019854" y="2420195"/>
            <a:ext cx="3005951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New Projects This Month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688BF-6A09-1043-BC43-4A16B893E92E}"/>
              </a:ext>
            </a:extLst>
          </p:cNvPr>
          <p:cNvGrpSpPr/>
          <p:nvPr/>
        </p:nvGrpSpPr>
        <p:grpSpPr>
          <a:xfrm>
            <a:off x="15956780" y="2921225"/>
            <a:ext cx="1003414" cy="1003412"/>
            <a:chOff x="2261771" y="2921225"/>
            <a:chExt cx="1003414" cy="1003412"/>
          </a:xfrm>
        </p:grpSpPr>
        <p:sp>
          <p:nvSpPr>
            <p:cNvPr id="51" name="Donut 50">
              <a:extLst>
                <a:ext uri="{FF2B5EF4-FFF2-40B4-BE49-F238E27FC236}">
                  <a16:creationId xmlns:a16="http://schemas.microsoft.com/office/drawing/2014/main" id="{CEE74089-96BF-D94E-8724-38EA88FEAB5E}"/>
                </a:ext>
              </a:extLst>
            </p:cNvPr>
            <p:cNvSpPr/>
            <p:nvPr/>
          </p:nvSpPr>
          <p:spPr>
            <a:xfrm>
              <a:off x="2261771" y="2921225"/>
              <a:ext cx="1003414" cy="1003412"/>
            </a:xfrm>
            <a:prstGeom prst="donut">
              <a:avLst>
                <a:gd name="adj" fmla="val 18455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FDD30115-14AF-734C-B45A-7607D70E3685}"/>
                </a:ext>
              </a:extLst>
            </p:cNvPr>
            <p:cNvSpPr/>
            <p:nvPr/>
          </p:nvSpPr>
          <p:spPr>
            <a:xfrm>
              <a:off x="2261771" y="2921225"/>
              <a:ext cx="1003414" cy="1003412"/>
            </a:xfrm>
            <a:prstGeom prst="blockArc">
              <a:avLst>
                <a:gd name="adj1" fmla="val 17737880"/>
                <a:gd name="adj2" fmla="val 16135681"/>
                <a:gd name="adj3" fmla="val 185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19235B6-2917-9D4C-8C5B-8AE77F7C737B}"/>
              </a:ext>
            </a:extLst>
          </p:cNvPr>
          <p:cNvSpPr txBox="1"/>
          <p:nvPr/>
        </p:nvSpPr>
        <p:spPr>
          <a:xfrm>
            <a:off x="17059147" y="3192097"/>
            <a:ext cx="202972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 PROJECTS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85ACF6-ABEF-784E-9381-9D432BE1BF29}"/>
              </a:ext>
            </a:extLst>
          </p:cNvPr>
          <p:cNvSpPr txBox="1"/>
          <p:nvPr/>
        </p:nvSpPr>
        <p:spPr>
          <a:xfrm>
            <a:off x="9284557" y="2420195"/>
            <a:ext cx="2252540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Quoted &gt; Invoiced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3E0FE-7D47-2F45-82C8-F0C2F8606282}"/>
              </a:ext>
            </a:extLst>
          </p:cNvPr>
          <p:cNvSpPr txBox="1"/>
          <p:nvPr/>
        </p:nvSpPr>
        <p:spPr>
          <a:xfrm>
            <a:off x="12559231" y="2420195"/>
            <a:ext cx="281519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Planned vs. Actual Time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AFC5A7-6798-3649-AFF3-38300B0A9218}"/>
              </a:ext>
            </a:extLst>
          </p:cNvPr>
          <p:cNvSpPr txBox="1"/>
          <p:nvPr/>
        </p:nvSpPr>
        <p:spPr>
          <a:xfrm>
            <a:off x="19819508" y="2420195"/>
            <a:ext cx="2518639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Outstanding Invoices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B6037D-8FDB-D542-9D96-870767950DC0}"/>
              </a:ext>
            </a:extLst>
          </p:cNvPr>
          <p:cNvSpPr txBox="1"/>
          <p:nvPr/>
        </p:nvSpPr>
        <p:spPr>
          <a:xfrm>
            <a:off x="9857517" y="3130543"/>
            <a:ext cx="109677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7.7%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F036E8-4075-7E4A-891F-3B7BF4519E89}"/>
              </a:ext>
            </a:extLst>
          </p:cNvPr>
          <p:cNvSpPr txBox="1"/>
          <p:nvPr/>
        </p:nvSpPr>
        <p:spPr>
          <a:xfrm>
            <a:off x="13257336" y="3130543"/>
            <a:ext cx="14189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96.3%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DD4430-1BB8-C14B-9C5D-0F0AB842E328}"/>
              </a:ext>
            </a:extLst>
          </p:cNvPr>
          <p:cNvSpPr txBox="1"/>
          <p:nvPr/>
        </p:nvSpPr>
        <p:spPr>
          <a:xfrm>
            <a:off x="20369337" y="3130543"/>
            <a:ext cx="14189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96.3%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003ED0DA-6674-1C44-AF53-9D70D40EF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705670"/>
              </p:ext>
            </p:extLst>
          </p:nvPr>
        </p:nvGraphicFramePr>
        <p:xfrm>
          <a:off x="2965840" y="7950257"/>
          <a:ext cx="4579760" cy="459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2AF7A278-5170-EB4E-A46A-A1D59A3E1817}"/>
              </a:ext>
            </a:extLst>
          </p:cNvPr>
          <p:cNvSpPr txBox="1"/>
          <p:nvPr/>
        </p:nvSpPr>
        <p:spPr>
          <a:xfrm>
            <a:off x="2876547" y="7377482"/>
            <a:ext cx="44005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TEAM HOURS BY ACTIVITIES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6E548C-4789-BD48-A288-E27EDB9EF341}"/>
              </a:ext>
            </a:extLst>
          </p:cNvPr>
          <p:cNvSpPr txBox="1"/>
          <p:nvPr/>
        </p:nvSpPr>
        <p:spPr>
          <a:xfrm>
            <a:off x="3775834" y="4220286"/>
            <a:ext cx="26019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ACTIVE BUDGET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A48E9B-66E4-3F4F-B61F-98BCB99FDB33}"/>
              </a:ext>
            </a:extLst>
          </p:cNvPr>
          <p:cNvSpPr txBox="1"/>
          <p:nvPr/>
        </p:nvSpPr>
        <p:spPr>
          <a:xfrm>
            <a:off x="1657640" y="4883429"/>
            <a:ext cx="11144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PERIOD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95D11D-4727-FE45-9976-38FF4320E6BE}"/>
              </a:ext>
            </a:extLst>
          </p:cNvPr>
          <p:cNvSpPr txBox="1"/>
          <p:nvPr/>
        </p:nvSpPr>
        <p:spPr>
          <a:xfrm>
            <a:off x="2872572" y="4883429"/>
            <a:ext cx="121379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ACTUAL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74C988-E90D-5741-8BA4-7C44ABB2154F}"/>
              </a:ext>
            </a:extLst>
          </p:cNvPr>
          <p:cNvSpPr txBox="1"/>
          <p:nvPr/>
        </p:nvSpPr>
        <p:spPr>
          <a:xfrm>
            <a:off x="4190097" y="4883429"/>
            <a:ext cx="12073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BUDGET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B165E6-140D-E445-AFF3-9F9C653E7498}"/>
              </a:ext>
            </a:extLst>
          </p:cNvPr>
          <p:cNvSpPr txBox="1"/>
          <p:nvPr/>
        </p:nvSpPr>
        <p:spPr>
          <a:xfrm>
            <a:off x="5514834" y="4883429"/>
            <a:ext cx="1173719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STATUS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C2919D-51CF-7941-9620-EE97854D7F92}"/>
              </a:ext>
            </a:extLst>
          </p:cNvPr>
          <p:cNvSpPr txBox="1"/>
          <p:nvPr/>
        </p:nvSpPr>
        <p:spPr>
          <a:xfrm>
            <a:off x="6789077" y="4883429"/>
            <a:ext cx="1701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DIFFERENCE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DA1B87-3AC4-D24F-891B-11C184832D28}"/>
              </a:ext>
            </a:extLst>
          </p:cNvPr>
          <p:cNvSpPr txBox="1"/>
          <p:nvPr/>
        </p:nvSpPr>
        <p:spPr>
          <a:xfrm>
            <a:off x="1837176" y="5442902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E311D1-AC0E-C147-8F39-591345E4ABF5}"/>
              </a:ext>
            </a:extLst>
          </p:cNvPr>
          <p:cNvSpPr txBox="1"/>
          <p:nvPr/>
        </p:nvSpPr>
        <p:spPr>
          <a:xfrm>
            <a:off x="3263705" y="5442902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30,988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9EFA2-CACE-9543-A896-8EABAD716B8D}"/>
              </a:ext>
            </a:extLst>
          </p:cNvPr>
          <p:cNvSpPr txBox="1"/>
          <p:nvPr/>
        </p:nvSpPr>
        <p:spPr>
          <a:xfrm>
            <a:off x="4574818" y="5442902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88,000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8F2E846-7B70-D442-9689-08140A0F7AB0}"/>
              </a:ext>
            </a:extLst>
          </p:cNvPr>
          <p:cNvSpPr txBox="1"/>
          <p:nvPr/>
        </p:nvSpPr>
        <p:spPr>
          <a:xfrm>
            <a:off x="5810587" y="5442902"/>
            <a:ext cx="5822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56%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6E7202-AC20-164A-9AB2-C27CFCF993EB}"/>
              </a:ext>
            </a:extLst>
          </p:cNvPr>
          <p:cNvSpPr txBox="1"/>
          <p:nvPr/>
        </p:nvSpPr>
        <p:spPr>
          <a:xfrm>
            <a:off x="7473559" y="5442902"/>
            <a:ext cx="101662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-123,987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3722EF-094E-3749-97D3-9B838CFAB4AA}"/>
              </a:ext>
            </a:extLst>
          </p:cNvPr>
          <p:cNvSpPr txBox="1"/>
          <p:nvPr/>
        </p:nvSpPr>
        <p:spPr>
          <a:xfrm>
            <a:off x="1837176" y="5940819"/>
            <a:ext cx="4651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F33330C-9622-8446-9A54-46CC11E15B1D}"/>
              </a:ext>
            </a:extLst>
          </p:cNvPr>
          <p:cNvSpPr txBox="1"/>
          <p:nvPr/>
        </p:nvSpPr>
        <p:spPr>
          <a:xfrm>
            <a:off x="3263705" y="5940819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45,000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02AFE1-CAF4-5A4D-9C68-4A3E7264D8EA}"/>
              </a:ext>
            </a:extLst>
          </p:cNvPr>
          <p:cNvSpPr txBox="1"/>
          <p:nvPr/>
        </p:nvSpPr>
        <p:spPr>
          <a:xfrm>
            <a:off x="4574818" y="5940819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23,000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2702DD-CAA8-A543-A762-B167BED9AF14}"/>
              </a:ext>
            </a:extLst>
          </p:cNvPr>
          <p:cNvSpPr txBox="1"/>
          <p:nvPr/>
        </p:nvSpPr>
        <p:spPr>
          <a:xfrm>
            <a:off x="5810587" y="5940819"/>
            <a:ext cx="5822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25%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6D2C52-FAC5-9A47-803B-4FC12282399E}"/>
              </a:ext>
            </a:extLst>
          </p:cNvPr>
          <p:cNvSpPr txBox="1"/>
          <p:nvPr/>
        </p:nvSpPr>
        <p:spPr>
          <a:xfrm>
            <a:off x="7592181" y="5940819"/>
            <a:ext cx="8980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-45,785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463388-4DD2-B14D-AD62-BCF2F5AB9953}"/>
              </a:ext>
            </a:extLst>
          </p:cNvPr>
          <p:cNvSpPr txBox="1"/>
          <p:nvPr/>
        </p:nvSpPr>
        <p:spPr>
          <a:xfrm>
            <a:off x="1837176" y="6438736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AA2DE71-49D0-B246-922D-47B28B38A2A7}"/>
              </a:ext>
            </a:extLst>
          </p:cNvPr>
          <p:cNvSpPr txBox="1"/>
          <p:nvPr/>
        </p:nvSpPr>
        <p:spPr>
          <a:xfrm>
            <a:off x="3145082" y="6438736"/>
            <a:ext cx="94128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128,900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17F5CC-DD64-1649-B849-244F203B93B6}"/>
              </a:ext>
            </a:extLst>
          </p:cNvPr>
          <p:cNvSpPr txBox="1"/>
          <p:nvPr/>
        </p:nvSpPr>
        <p:spPr>
          <a:xfrm>
            <a:off x="4574818" y="6438736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56,000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E3DDD2-C4FD-164D-8FC1-FE8C07633117}"/>
              </a:ext>
            </a:extLst>
          </p:cNvPr>
          <p:cNvSpPr txBox="1"/>
          <p:nvPr/>
        </p:nvSpPr>
        <p:spPr>
          <a:xfrm>
            <a:off x="5810587" y="6438736"/>
            <a:ext cx="5822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12%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7248E1E-92AD-5441-B6F0-F8D33D8C394F}"/>
              </a:ext>
            </a:extLst>
          </p:cNvPr>
          <p:cNvSpPr txBox="1"/>
          <p:nvPr/>
        </p:nvSpPr>
        <p:spPr>
          <a:xfrm>
            <a:off x="7473559" y="6438736"/>
            <a:ext cx="101662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-234,765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47F618-5C0A-594C-A6B2-8479B4921222}"/>
              </a:ext>
            </a:extLst>
          </p:cNvPr>
          <p:cNvSpPr txBox="1"/>
          <p:nvPr/>
        </p:nvSpPr>
        <p:spPr>
          <a:xfrm>
            <a:off x="13900415" y="4220286"/>
            <a:ext cx="36888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REVENUE 2019 VS. 2020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52FC0228-B523-8B43-B1CC-21E9D602A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111065"/>
              </p:ext>
            </p:extLst>
          </p:nvPr>
        </p:nvGraphicFramePr>
        <p:xfrm>
          <a:off x="9035227" y="4883429"/>
          <a:ext cx="13419197" cy="460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B3F7D8A7-6E06-1F49-BE01-5ACDE9B033D4}"/>
              </a:ext>
            </a:extLst>
          </p:cNvPr>
          <p:cNvSpPr txBox="1"/>
          <p:nvPr/>
        </p:nvSpPr>
        <p:spPr>
          <a:xfrm>
            <a:off x="13152619" y="9979418"/>
            <a:ext cx="51844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TEAM HOURS LOGGED THIS WEEK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504294B-9A0A-F24C-8606-9CF412D5567B}"/>
              </a:ext>
            </a:extLst>
          </p:cNvPr>
          <p:cNvSpPr txBox="1"/>
          <p:nvPr/>
        </p:nvSpPr>
        <p:spPr>
          <a:xfrm>
            <a:off x="8935826" y="10585258"/>
            <a:ext cx="1500732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Archie Luna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FB8FCD-4B82-F145-B7C3-727E437312C8}"/>
              </a:ext>
            </a:extLst>
          </p:cNvPr>
          <p:cNvSpPr txBox="1"/>
          <p:nvPr/>
        </p:nvSpPr>
        <p:spPr>
          <a:xfrm>
            <a:off x="8935826" y="11170954"/>
            <a:ext cx="21643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Benjamin Howard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5CCE38-E4EE-0A45-B952-FE8982290237}"/>
              </a:ext>
            </a:extLst>
          </p:cNvPr>
          <p:cNvSpPr txBox="1"/>
          <p:nvPr/>
        </p:nvSpPr>
        <p:spPr>
          <a:xfrm>
            <a:off x="8935826" y="11756650"/>
            <a:ext cx="17091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Dennis James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5A61111-2EFF-DB47-962F-1ED06E8EFDC6}"/>
              </a:ext>
            </a:extLst>
          </p:cNvPr>
          <p:cNvSpPr txBox="1"/>
          <p:nvPr/>
        </p:nvSpPr>
        <p:spPr>
          <a:xfrm>
            <a:off x="8935826" y="12342346"/>
            <a:ext cx="22300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Patrick Henderson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E953B2E-E1E2-524E-969A-3FF70C854C8A}"/>
              </a:ext>
            </a:extLst>
          </p:cNvPr>
          <p:cNvSpPr/>
          <p:nvPr/>
        </p:nvSpPr>
        <p:spPr>
          <a:xfrm>
            <a:off x="11778339" y="10585258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D3CF306-2ACF-184C-9484-709EA0CA011F}"/>
              </a:ext>
            </a:extLst>
          </p:cNvPr>
          <p:cNvSpPr/>
          <p:nvPr/>
        </p:nvSpPr>
        <p:spPr>
          <a:xfrm>
            <a:off x="11778339" y="11170954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C1BA981-39E5-BA4F-B5BE-EB1704AF8304}"/>
              </a:ext>
            </a:extLst>
          </p:cNvPr>
          <p:cNvSpPr/>
          <p:nvPr/>
        </p:nvSpPr>
        <p:spPr>
          <a:xfrm>
            <a:off x="11778339" y="11756650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4CB324C-151E-2F4C-AAAB-BD3E7A5857DE}"/>
              </a:ext>
            </a:extLst>
          </p:cNvPr>
          <p:cNvSpPr/>
          <p:nvPr/>
        </p:nvSpPr>
        <p:spPr>
          <a:xfrm>
            <a:off x="11778339" y="12342346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C6E4D8-ABFC-6644-8E63-0D9BEC53D3B6}"/>
              </a:ext>
            </a:extLst>
          </p:cNvPr>
          <p:cNvSpPr/>
          <p:nvPr/>
        </p:nvSpPr>
        <p:spPr>
          <a:xfrm>
            <a:off x="11778339" y="10582845"/>
            <a:ext cx="273231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E90B6ED-9568-B74E-B8CB-00519B6083A9}"/>
              </a:ext>
            </a:extLst>
          </p:cNvPr>
          <p:cNvSpPr/>
          <p:nvPr/>
        </p:nvSpPr>
        <p:spPr>
          <a:xfrm>
            <a:off x="11778339" y="11168541"/>
            <a:ext cx="167640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CB83086-E444-C448-AD67-4B85710E28C2}"/>
              </a:ext>
            </a:extLst>
          </p:cNvPr>
          <p:cNvSpPr/>
          <p:nvPr/>
        </p:nvSpPr>
        <p:spPr>
          <a:xfrm>
            <a:off x="11778340" y="11754237"/>
            <a:ext cx="25436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DA0F66A-0802-8349-8428-40B23C24A24A}"/>
              </a:ext>
            </a:extLst>
          </p:cNvPr>
          <p:cNvSpPr/>
          <p:nvPr/>
        </p:nvSpPr>
        <p:spPr>
          <a:xfrm>
            <a:off x="11778340" y="12339933"/>
            <a:ext cx="316774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A1E6D53-6224-B547-BCA8-174AAD3507BD}"/>
              </a:ext>
            </a:extLst>
          </p:cNvPr>
          <p:cNvSpPr txBox="1"/>
          <p:nvPr/>
        </p:nvSpPr>
        <p:spPr>
          <a:xfrm>
            <a:off x="16248224" y="10585258"/>
            <a:ext cx="23214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Catherine Peterson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43970D-3CC2-B34D-9889-3AD3A42401E0}"/>
              </a:ext>
            </a:extLst>
          </p:cNvPr>
          <p:cNvSpPr txBox="1"/>
          <p:nvPr/>
        </p:nvSpPr>
        <p:spPr>
          <a:xfrm>
            <a:off x="16248224" y="11170954"/>
            <a:ext cx="1991251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Matthew Collins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5B60CAD-74F7-F248-9F06-2311F1BC16DA}"/>
              </a:ext>
            </a:extLst>
          </p:cNvPr>
          <p:cNvSpPr txBox="1"/>
          <p:nvPr/>
        </p:nvSpPr>
        <p:spPr>
          <a:xfrm>
            <a:off x="16248224" y="11756650"/>
            <a:ext cx="19014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Pamela Stewart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40355E-4456-1D42-A7F5-6CABEE34C8AD}"/>
              </a:ext>
            </a:extLst>
          </p:cNvPr>
          <p:cNvSpPr txBox="1"/>
          <p:nvPr/>
        </p:nvSpPr>
        <p:spPr>
          <a:xfrm>
            <a:off x="16248224" y="12342346"/>
            <a:ext cx="1414170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Sean Lewis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671BF23-C345-7443-BDB1-F7DAB87357EB}"/>
              </a:ext>
            </a:extLst>
          </p:cNvPr>
          <p:cNvSpPr/>
          <p:nvPr/>
        </p:nvSpPr>
        <p:spPr>
          <a:xfrm>
            <a:off x="19090737" y="10585258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C9FB1C8-38E0-0843-8187-3647060D587E}"/>
              </a:ext>
            </a:extLst>
          </p:cNvPr>
          <p:cNvSpPr/>
          <p:nvPr/>
        </p:nvSpPr>
        <p:spPr>
          <a:xfrm>
            <a:off x="19090737" y="11170954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B9D9780-9B3D-BC46-999E-DE4E7614A0D3}"/>
              </a:ext>
            </a:extLst>
          </p:cNvPr>
          <p:cNvSpPr/>
          <p:nvPr/>
        </p:nvSpPr>
        <p:spPr>
          <a:xfrm>
            <a:off x="19090737" y="11756650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5F9533F-08CF-2247-96F6-B2350577A33F}"/>
              </a:ext>
            </a:extLst>
          </p:cNvPr>
          <p:cNvSpPr/>
          <p:nvPr/>
        </p:nvSpPr>
        <p:spPr>
          <a:xfrm>
            <a:off x="19090737" y="12342346"/>
            <a:ext cx="33636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78A4D26-26C7-5A4A-9D9C-77968848D7AA}"/>
              </a:ext>
            </a:extLst>
          </p:cNvPr>
          <p:cNvSpPr/>
          <p:nvPr/>
        </p:nvSpPr>
        <p:spPr>
          <a:xfrm>
            <a:off x="19090737" y="10582845"/>
            <a:ext cx="273231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F9AD17C-E1F3-2645-83F8-D8E078093917}"/>
              </a:ext>
            </a:extLst>
          </p:cNvPr>
          <p:cNvSpPr/>
          <p:nvPr/>
        </p:nvSpPr>
        <p:spPr>
          <a:xfrm>
            <a:off x="19090737" y="11168541"/>
            <a:ext cx="167640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2B365CE-E29F-4D45-AE6D-247ED9B640E1}"/>
              </a:ext>
            </a:extLst>
          </p:cNvPr>
          <p:cNvSpPr/>
          <p:nvPr/>
        </p:nvSpPr>
        <p:spPr>
          <a:xfrm>
            <a:off x="19090738" y="11754237"/>
            <a:ext cx="25436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9491050-B2F7-C340-8FD6-A340D19BFF19}"/>
              </a:ext>
            </a:extLst>
          </p:cNvPr>
          <p:cNvSpPr/>
          <p:nvPr/>
        </p:nvSpPr>
        <p:spPr>
          <a:xfrm>
            <a:off x="19090738" y="12339933"/>
            <a:ext cx="316774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26167-6289-014C-9F2C-11496D627695}"/>
              </a:ext>
            </a:extLst>
          </p:cNvPr>
          <p:cNvSpPr txBox="1"/>
          <p:nvPr/>
        </p:nvSpPr>
        <p:spPr>
          <a:xfrm>
            <a:off x="6639142" y="612372"/>
            <a:ext cx="11099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EDUCATION &amp; RESEARCH 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A5DFF-7D18-1A4D-8FEA-3C1875BFB1C3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5FB71-52C6-1F49-B91B-CD70CF3744AC}"/>
              </a:ext>
            </a:extLst>
          </p:cNvPr>
          <p:cNvSpPr/>
          <p:nvPr/>
        </p:nvSpPr>
        <p:spPr>
          <a:xfrm>
            <a:off x="1520825" y="3017967"/>
            <a:ext cx="10246059" cy="721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F44F4-1FE3-4647-A8A6-D8CCE70549A1}"/>
              </a:ext>
            </a:extLst>
          </p:cNvPr>
          <p:cNvSpPr/>
          <p:nvPr/>
        </p:nvSpPr>
        <p:spPr>
          <a:xfrm>
            <a:off x="12615625" y="3017967"/>
            <a:ext cx="10246059" cy="721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FE7D-1D7D-8D4D-A6E2-A6F496A8FB8B}"/>
              </a:ext>
            </a:extLst>
          </p:cNvPr>
          <p:cNvSpPr/>
          <p:nvPr/>
        </p:nvSpPr>
        <p:spPr>
          <a:xfrm>
            <a:off x="1520825" y="7926851"/>
            <a:ext cx="10246059" cy="721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32494-CF42-B447-9F0A-DEF84B01F87A}"/>
              </a:ext>
            </a:extLst>
          </p:cNvPr>
          <p:cNvSpPr/>
          <p:nvPr/>
        </p:nvSpPr>
        <p:spPr>
          <a:xfrm>
            <a:off x="12615625" y="7926851"/>
            <a:ext cx="10246059" cy="7218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45B06B-026C-C147-8143-928852609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796792"/>
              </p:ext>
            </p:extLst>
          </p:nvPr>
        </p:nvGraphicFramePr>
        <p:xfrm>
          <a:off x="1520825" y="4052683"/>
          <a:ext cx="10246059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C584BE-514D-1346-962C-584ED39B2EC4}"/>
              </a:ext>
            </a:extLst>
          </p:cNvPr>
          <p:cNvSpPr txBox="1"/>
          <p:nvPr/>
        </p:nvSpPr>
        <p:spPr>
          <a:xfrm>
            <a:off x="1711208" y="3086527"/>
            <a:ext cx="739497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HIGH SCHOOL DEGREE ATTAINMENT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3B8BD-06BB-2D4E-9BEE-04F4B6D6AFA9}"/>
              </a:ext>
            </a:extLst>
          </p:cNvPr>
          <p:cNvSpPr txBox="1"/>
          <p:nvPr/>
        </p:nvSpPr>
        <p:spPr>
          <a:xfrm>
            <a:off x="12811600" y="3086527"/>
            <a:ext cx="62183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MATH PROFICIENCY BY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275F6-1838-E44A-B077-88054BA37A11}"/>
              </a:ext>
            </a:extLst>
          </p:cNvPr>
          <p:cNvSpPr txBox="1"/>
          <p:nvPr/>
        </p:nvSpPr>
        <p:spPr>
          <a:xfrm>
            <a:off x="1711208" y="7995411"/>
            <a:ext cx="683071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READING PROFICIENCY BY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1CDB6-68D1-5E4C-9B96-608E7FD1B3E9}"/>
              </a:ext>
            </a:extLst>
          </p:cNvPr>
          <p:cNvSpPr txBox="1"/>
          <p:nvPr/>
        </p:nvSpPr>
        <p:spPr>
          <a:xfrm>
            <a:off x="12811600" y="7995411"/>
            <a:ext cx="635141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COLLEGE DEGREE ATTAINMENT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40591BE-9585-454F-BDA3-1C9CB6665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506807"/>
              </p:ext>
            </p:extLst>
          </p:nvPr>
        </p:nvGraphicFramePr>
        <p:xfrm>
          <a:off x="12610766" y="9109575"/>
          <a:ext cx="10246059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94A861B-5E54-8843-88CB-9663208FA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00376"/>
              </p:ext>
            </p:extLst>
          </p:nvPr>
        </p:nvGraphicFramePr>
        <p:xfrm>
          <a:off x="12610765" y="4052682"/>
          <a:ext cx="10246059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485E544-4F57-5645-A8D5-A78DFE82C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873251"/>
              </p:ext>
            </p:extLst>
          </p:nvPr>
        </p:nvGraphicFramePr>
        <p:xfrm>
          <a:off x="1520825" y="9109575"/>
          <a:ext cx="10246059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175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8E70E-0212-314C-96F4-AF424A5BABB9}"/>
              </a:ext>
            </a:extLst>
          </p:cNvPr>
          <p:cNvSpPr txBox="1"/>
          <p:nvPr/>
        </p:nvSpPr>
        <p:spPr>
          <a:xfrm>
            <a:off x="6458010" y="612372"/>
            <a:ext cx="11461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FINANCIAL MANAGEMENT 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9E3E7-F75A-7C4A-A213-85B02E2DADF2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69322E-DB2C-E14E-88D7-AA82F52A4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029942"/>
              </p:ext>
            </p:extLst>
          </p:nvPr>
        </p:nvGraphicFramePr>
        <p:xfrm>
          <a:off x="1520825" y="2926848"/>
          <a:ext cx="21335999" cy="265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9B9E00-B3D3-654C-90E3-24AA22696EAC}"/>
              </a:ext>
            </a:extLst>
          </p:cNvPr>
          <p:cNvSpPr txBox="1"/>
          <p:nvPr/>
        </p:nvSpPr>
        <p:spPr>
          <a:xfrm>
            <a:off x="1520825" y="2271164"/>
            <a:ext cx="405591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WORKING CAPITAL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B588A3-80FF-744D-93D1-2BA0512CE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291711"/>
              </p:ext>
            </p:extLst>
          </p:nvPr>
        </p:nvGraphicFramePr>
        <p:xfrm>
          <a:off x="1520826" y="6599288"/>
          <a:ext cx="15108496" cy="265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1A14F6-4539-E745-B276-8DB6B98770CE}"/>
              </a:ext>
            </a:extLst>
          </p:cNvPr>
          <p:cNvSpPr txBox="1"/>
          <p:nvPr/>
        </p:nvSpPr>
        <p:spPr>
          <a:xfrm>
            <a:off x="1520825" y="5943605"/>
            <a:ext cx="405591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WORKING CAPITAL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21F216-89D1-F64D-BDE7-C5FA7372C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361534"/>
              </p:ext>
            </p:extLst>
          </p:nvPr>
        </p:nvGraphicFramePr>
        <p:xfrm>
          <a:off x="18322339" y="6528379"/>
          <a:ext cx="2749080" cy="272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CBCCA1-CDB8-FB42-801A-0B7497B9FA51}"/>
              </a:ext>
            </a:extLst>
          </p:cNvPr>
          <p:cNvSpPr txBox="1"/>
          <p:nvPr/>
        </p:nvSpPr>
        <p:spPr>
          <a:xfrm>
            <a:off x="16841773" y="5943605"/>
            <a:ext cx="571021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DAYS SALES OUTSTANDING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3B8C82-1B63-AD4B-9360-B6BC424D1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756141"/>
              </p:ext>
            </p:extLst>
          </p:nvPr>
        </p:nvGraphicFramePr>
        <p:xfrm>
          <a:off x="18322339" y="10296622"/>
          <a:ext cx="2749080" cy="272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893F0BC-5B79-234B-9035-AE8B9D1A4248}"/>
              </a:ext>
            </a:extLst>
          </p:cNvPr>
          <p:cNvSpPr txBox="1"/>
          <p:nvPr/>
        </p:nvSpPr>
        <p:spPr>
          <a:xfrm>
            <a:off x="16540410" y="9711848"/>
            <a:ext cx="63129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DAYS PAYABLE OUTSTANDING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E860582-CE95-8142-B14E-F1FFBC809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052225"/>
              </p:ext>
            </p:extLst>
          </p:nvPr>
        </p:nvGraphicFramePr>
        <p:xfrm>
          <a:off x="1520826" y="10547498"/>
          <a:ext cx="13449816" cy="243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D30B7E9-53A3-9F45-864A-F8FB588875F0}"/>
              </a:ext>
            </a:extLst>
          </p:cNvPr>
          <p:cNvSpPr txBox="1"/>
          <p:nvPr/>
        </p:nvSpPr>
        <p:spPr>
          <a:xfrm>
            <a:off x="1520825" y="9743751"/>
            <a:ext cx="47965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ACCOUNT RECEIVABLE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1C056-51F7-264B-94C2-A7C35E58E7F6}"/>
              </a:ext>
            </a:extLst>
          </p:cNvPr>
          <p:cNvSpPr txBox="1"/>
          <p:nvPr/>
        </p:nvSpPr>
        <p:spPr>
          <a:xfrm>
            <a:off x="19335242" y="7596967"/>
            <a:ext cx="7232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13C35-BDED-EE42-BFA7-F285E98B5626}"/>
              </a:ext>
            </a:extLst>
          </p:cNvPr>
          <p:cNvSpPr txBox="1"/>
          <p:nvPr/>
        </p:nvSpPr>
        <p:spPr>
          <a:xfrm>
            <a:off x="19403369" y="11365209"/>
            <a:ext cx="5870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75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E1500-B09A-0645-8840-8FFB46BDA0AE}"/>
              </a:ext>
            </a:extLst>
          </p:cNvPr>
          <p:cNvSpPr txBox="1"/>
          <p:nvPr/>
        </p:nvSpPr>
        <p:spPr>
          <a:xfrm>
            <a:off x="8670157" y="612372"/>
            <a:ext cx="7037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SALES TARGET 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CE463-F18F-2145-AC95-CC8765F9DCE4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B383C5-AEB6-E941-8E44-86B86C5C837E}"/>
              </a:ext>
            </a:extLst>
          </p:cNvPr>
          <p:cNvSpPr/>
          <p:nvPr/>
        </p:nvSpPr>
        <p:spPr>
          <a:xfrm>
            <a:off x="1520825" y="2632959"/>
            <a:ext cx="10246059" cy="721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CA719-C988-594B-B243-8538AFF371A1}"/>
              </a:ext>
            </a:extLst>
          </p:cNvPr>
          <p:cNvSpPr txBox="1"/>
          <p:nvPr/>
        </p:nvSpPr>
        <p:spPr>
          <a:xfrm>
            <a:off x="3556315" y="2701519"/>
            <a:ext cx="617508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VOLUME BY CATEGORY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B4B109-4EBB-E54F-A576-8E432591C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06559"/>
              </p:ext>
            </p:extLst>
          </p:nvPr>
        </p:nvGraphicFramePr>
        <p:xfrm>
          <a:off x="1520826" y="3544127"/>
          <a:ext cx="10246058" cy="38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EE73D46-B1C3-464A-983F-5888047E40EF}"/>
              </a:ext>
            </a:extLst>
          </p:cNvPr>
          <p:cNvSpPr/>
          <p:nvPr/>
        </p:nvSpPr>
        <p:spPr>
          <a:xfrm>
            <a:off x="1520825" y="8097368"/>
            <a:ext cx="10246059" cy="721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4E396-100C-CA48-B2E8-BE310BFEFAC4}"/>
              </a:ext>
            </a:extLst>
          </p:cNvPr>
          <p:cNvSpPr txBox="1"/>
          <p:nvPr/>
        </p:nvSpPr>
        <p:spPr>
          <a:xfrm>
            <a:off x="3556315" y="8165928"/>
            <a:ext cx="617508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VOLUME BY CATEGORY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96A93-1B31-8948-B8E1-AA1DA25955B0}"/>
              </a:ext>
            </a:extLst>
          </p:cNvPr>
          <p:cNvSpPr/>
          <p:nvPr/>
        </p:nvSpPr>
        <p:spPr>
          <a:xfrm>
            <a:off x="12610766" y="2632959"/>
            <a:ext cx="10246059" cy="721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20E4B-E90D-3040-944D-AFA7A81F268D}"/>
              </a:ext>
            </a:extLst>
          </p:cNvPr>
          <p:cNvSpPr txBox="1"/>
          <p:nvPr/>
        </p:nvSpPr>
        <p:spPr>
          <a:xfrm>
            <a:off x="14861869" y="2701519"/>
            <a:ext cx="574388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LAST MONTH COMPARISON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93CBC4-98B6-C64D-94E4-11313B551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18703"/>
              </p:ext>
            </p:extLst>
          </p:nvPr>
        </p:nvGraphicFramePr>
        <p:xfrm>
          <a:off x="12610765" y="9005657"/>
          <a:ext cx="10246059" cy="38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6B85B63-1D9D-1443-A59E-FCB277673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504508"/>
              </p:ext>
            </p:extLst>
          </p:nvPr>
        </p:nvGraphicFramePr>
        <p:xfrm>
          <a:off x="1520824" y="9005657"/>
          <a:ext cx="10246059" cy="38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9489A94-0071-8544-AB04-BF3021FA48C3}"/>
              </a:ext>
            </a:extLst>
          </p:cNvPr>
          <p:cNvSpPr/>
          <p:nvPr/>
        </p:nvSpPr>
        <p:spPr>
          <a:xfrm>
            <a:off x="12610766" y="8097368"/>
            <a:ext cx="10246059" cy="7218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701C7-68E4-3145-BB00-A54CC8DEFA74}"/>
              </a:ext>
            </a:extLst>
          </p:cNvPr>
          <p:cNvSpPr txBox="1"/>
          <p:nvPr/>
        </p:nvSpPr>
        <p:spPr>
          <a:xfrm>
            <a:off x="15080675" y="8165928"/>
            <a:ext cx="530626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MONTHLY SALES VOLUME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E01FBF5-2E10-D442-A957-A916F187D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725308"/>
              </p:ext>
            </p:extLst>
          </p:nvPr>
        </p:nvGraphicFramePr>
        <p:xfrm>
          <a:off x="12999737" y="3765387"/>
          <a:ext cx="4187290" cy="335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914C34B-F7A0-0C4E-8E91-E27E249754D0}"/>
              </a:ext>
            </a:extLst>
          </p:cNvPr>
          <p:cNvGrpSpPr/>
          <p:nvPr/>
        </p:nvGrpSpPr>
        <p:grpSpPr>
          <a:xfrm>
            <a:off x="14890185" y="3958621"/>
            <a:ext cx="303720" cy="1973413"/>
            <a:chOff x="12036964" y="5410621"/>
            <a:chExt cx="303720" cy="1973413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370C2191-0ABD-EF4E-9BAD-BA9426760123}"/>
                </a:ext>
              </a:extLst>
            </p:cNvPr>
            <p:cNvSpPr/>
            <p:nvPr/>
          </p:nvSpPr>
          <p:spPr>
            <a:xfrm>
              <a:off x="12100303" y="5410621"/>
              <a:ext cx="177043" cy="177042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E65B7E-2FE1-2A4D-AD6C-E9BFD71D4E7A}"/>
                </a:ext>
              </a:extLst>
            </p:cNvPr>
            <p:cNvSpPr/>
            <p:nvPr/>
          </p:nvSpPr>
          <p:spPr>
            <a:xfrm>
              <a:off x="12036964" y="7080314"/>
              <a:ext cx="303720" cy="3037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009F5A7-1AA4-BF47-9EE1-129B6BFE9B69}"/>
              </a:ext>
            </a:extLst>
          </p:cNvPr>
          <p:cNvSpPr txBox="1"/>
          <p:nvPr/>
        </p:nvSpPr>
        <p:spPr>
          <a:xfrm>
            <a:off x="13091935" y="6663698"/>
            <a:ext cx="390022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LAST MONTH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VOLUME $50%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976BC00-E63E-FA4D-A7FD-3E3A22BE2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031013"/>
              </p:ext>
            </p:extLst>
          </p:nvPr>
        </p:nvGraphicFramePr>
        <p:xfrm>
          <a:off x="18280563" y="3765387"/>
          <a:ext cx="4187290" cy="335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DF50DAC7-57F3-4D40-B919-9826CC34EC60}"/>
              </a:ext>
            </a:extLst>
          </p:cNvPr>
          <p:cNvGrpSpPr/>
          <p:nvPr/>
        </p:nvGrpSpPr>
        <p:grpSpPr>
          <a:xfrm>
            <a:off x="20171011" y="3958621"/>
            <a:ext cx="303720" cy="1973413"/>
            <a:chOff x="12036964" y="5410621"/>
            <a:chExt cx="303720" cy="1973413"/>
          </a:xfrm>
        </p:grpSpPr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08D0C492-2909-1A4A-AF43-E07C5CCADDD3}"/>
                </a:ext>
              </a:extLst>
            </p:cNvPr>
            <p:cNvSpPr/>
            <p:nvPr/>
          </p:nvSpPr>
          <p:spPr>
            <a:xfrm>
              <a:off x="12100303" y="5410621"/>
              <a:ext cx="177043" cy="177042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6DD55E-6A8C-194A-BA2A-CF99EA7A59F4}"/>
                </a:ext>
              </a:extLst>
            </p:cNvPr>
            <p:cNvSpPr/>
            <p:nvPr/>
          </p:nvSpPr>
          <p:spPr>
            <a:xfrm>
              <a:off x="12036964" y="7080314"/>
              <a:ext cx="303720" cy="3037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D158E14-28DD-134C-B157-E2490733E697}"/>
              </a:ext>
            </a:extLst>
          </p:cNvPr>
          <p:cNvSpPr txBox="1"/>
          <p:nvPr/>
        </p:nvSpPr>
        <p:spPr>
          <a:xfrm>
            <a:off x="18372761" y="6663698"/>
            <a:ext cx="390022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THIS MONTH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VOLUME $75%</a:t>
            </a:r>
          </a:p>
        </p:txBody>
      </p:sp>
    </p:spTree>
    <p:extLst>
      <p:ext uri="{BB962C8B-B14F-4D97-AF65-F5344CB8AC3E}">
        <p14:creationId xmlns:p14="http://schemas.microsoft.com/office/powerpoint/2010/main" val="134063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4C85C6-A754-D841-8AF5-10CEE37729F5}"/>
              </a:ext>
            </a:extLst>
          </p:cNvPr>
          <p:cNvSpPr txBox="1"/>
          <p:nvPr/>
        </p:nvSpPr>
        <p:spPr>
          <a:xfrm>
            <a:off x="7289173" y="612372"/>
            <a:ext cx="9799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MEDIA KPI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706E0-08D3-0241-B8D7-BE08D427F250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5A8A7-58AD-4B4A-A404-EC501B3C06E5}"/>
              </a:ext>
            </a:extLst>
          </p:cNvPr>
          <p:cNvSpPr/>
          <p:nvPr/>
        </p:nvSpPr>
        <p:spPr>
          <a:xfrm>
            <a:off x="1520826" y="2897652"/>
            <a:ext cx="6106126" cy="7218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6F525-57AB-6A48-980C-73FA807C4703}"/>
              </a:ext>
            </a:extLst>
          </p:cNvPr>
          <p:cNvSpPr txBox="1"/>
          <p:nvPr/>
        </p:nvSpPr>
        <p:spPr>
          <a:xfrm>
            <a:off x="4149735" y="2966212"/>
            <a:ext cx="84830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A14F6-A589-DD4E-9E9C-DCFC35048F95}"/>
              </a:ext>
            </a:extLst>
          </p:cNvPr>
          <p:cNvSpPr/>
          <p:nvPr/>
        </p:nvSpPr>
        <p:spPr>
          <a:xfrm>
            <a:off x="7626951" y="2897652"/>
            <a:ext cx="9123747" cy="721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2D677-8835-8349-8E75-5137E98CFB46}"/>
              </a:ext>
            </a:extLst>
          </p:cNvPr>
          <p:cNvSpPr txBox="1"/>
          <p:nvPr/>
        </p:nvSpPr>
        <p:spPr>
          <a:xfrm>
            <a:off x="9029951" y="2966212"/>
            <a:ext cx="63177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&amp; MARKETING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2E8BA7-A170-ED42-A375-BD7E761066E4}"/>
              </a:ext>
            </a:extLst>
          </p:cNvPr>
          <p:cNvSpPr/>
          <p:nvPr/>
        </p:nvSpPr>
        <p:spPr>
          <a:xfrm>
            <a:off x="16750696" y="2897652"/>
            <a:ext cx="6106129" cy="7218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F04C-B6E6-3A45-9E33-B33EAFBF0A5B}"/>
              </a:ext>
            </a:extLst>
          </p:cNvPr>
          <p:cNvSpPr txBox="1"/>
          <p:nvPr/>
        </p:nvSpPr>
        <p:spPr>
          <a:xfrm>
            <a:off x="17855149" y="2966212"/>
            <a:ext cx="389722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BUYER’S JOURNEY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F57ED4-262D-E843-991B-7A29D47CAE94}"/>
              </a:ext>
            </a:extLst>
          </p:cNvPr>
          <p:cNvSpPr/>
          <p:nvPr/>
        </p:nvSpPr>
        <p:spPr>
          <a:xfrm>
            <a:off x="15101650" y="4559300"/>
            <a:ext cx="7755175" cy="2561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415FC5-4F14-BC41-AF04-52D29A1B2588}"/>
              </a:ext>
            </a:extLst>
          </p:cNvPr>
          <p:cNvSpPr/>
          <p:nvPr/>
        </p:nvSpPr>
        <p:spPr>
          <a:xfrm>
            <a:off x="15101650" y="7120846"/>
            <a:ext cx="7755175" cy="2561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5EACAB-CDBD-8345-813D-A917720F0B30}"/>
              </a:ext>
            </a:extLst>
          </p:cNvPr>
          <p:cNvSpPr/>
          <p:nvPr/>
        </p:nvSpPr>
        <p:spPr>
          <a:xfrm>
            <a:off x="14494660" y="9682392"/>
            <a:ext cx="8362165" cy="26590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6CB8F-3F9F-D449-95AD-F8EF122464CB}"/>
              </a:ext>
            </a:extLst>
          </p:cNvPr>
          <p:cNvSpPr/>
          <p:nvPr/>
        </p:nvSpPr>
        <p:spPr>
          <a:xfrm>
            <a:off x="1520823" y="4559300"/>
            <a:ext cx="6872142" cy="1945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3DA2DA-E15C-9146-B852-6F65C3B608F6}"/>
              </a:ext>
            </a:extLst>
          </p:cNvPr>
          <p:cNvSpPr/>
          <p:nvPr/>
        </p:nvSpPr>
        <p:spPr>
          <a:xfrm>
            <a:off x="1520823" y="6504492"/>
            <a:ext cx="7467506" cy="194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D35450-1A22-F447-8E3C-CD84FE9480E1}"/>
              </a:ext>
            </a:extLst>
          </p:cNvPr>
          <p:cNvSpPr/>
          <p:nvPr/>
        </p:nvSpPr>
        <p:spPr>
          <a:xfrm>
            <a:off x="1520822" y="8451074"/>
            <a:ext cx="8199887" cy="194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ADAB04-CF18-2C47-AADA-746720456256}"/>
              </a:ext>
            </a:extLst>
          </p:cNvPr>
          <p:cNvSpPr/>
          <p:nvPr/>
        </p:nvSpPr>
        <p:spPr>
          <a:xfrm>
            <a:off x="1520821" y="10395571"/>
            <a:ext cx="8690666" cy="194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74EB4A1-F433-8041-A471-AE5E6FE99D08}"/>
              </a:ext>
            </a:extLst>
          </p:cNvPr>
          <p:cNvSpPr/>
          <p:nvPr/>
        </p:nvSpPr>
        <p:spPr>
          <a:xfrm>
            <a:off x="7951442" y="4559300"/>
            <a:ext cx="8474766" cy="1903419"/>
          </a:xfrm>
          <a:custGeom>
            <a:avLst/>
            <a:gdLst>
              <a:gd name="connsiteX0" fmla="*/ 0 w 9123746"/>
              <a:gd name="connsiteY0" fmla="*/ 0 h 2049179"/>
              <a:gd name="connsiteX1" fmla="*/ 9123746 w 9123746"/>
              <a:gd name="connsiteY1" fmla="*/ 0 h 2049179"/>
              <a:gd name="connsiteX2" fmla="*/ 8658787 w 9123746"/>
              <a:gd name="connsiteY2" fmla="*/ 2049179 h 2049179"/>
              <a:gd name="connsiteX3" fmla="*/ 464959 w 9123746"/>
              <a:gd name="connsiteY3" fmla="*/ 2049179 h 2049179"/>
              <a:gd name="connsiteX4" fmla="*/ 0 w 9123746"/>
              <a:gd name="connsiteY4" fmla="*/ 0 h 204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3746" h="2049179">
                <a:moveTo>
                  <a:pt x="0" y="0"/>
                </a:moveTo>
                <a:lnTo>
                  <a:pt x="9123746" y="0"/>
                </a:lnTo>
                <a:lnTo>
                  <a:pt x="8658787" y="2049179"/>
                </a:lnTo>
                <a:lnTo>
                  <a:pt x="464959" y="2049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3DAD3FD-796F-7C48-81D0-88DBB0A57F7C}"/>
              </a:ext>
            </a:extLst>
          </p:cNvPr>
          <p:cNvSpPr/>
          <p:nvPr/>
        </p:nvSpPr>
        <p:spPr>
          <a:xfrm>
            <a:off x="8392964" y="6505187"/>
            <a:ext cx="7591722" cy="1903419"/>
          </a:xfrm>
          <a:custGeom>
            <a:avLst/>
            <a:gdLst>
              <a:gd name="connsiteX0" fmla="*/ 0 w 8173080"/>
              <a:gd name="connsiteY0" fmla="*/ 0 h 2049179"/>
              <a:gd name="connsiteX1" fmla="*/ 8173080 w 8173080"/>
              <a:gd name="connsiteY1" fmla="*/ 0 h 2049179"/>
              <a:gd name="connsiteX2" fmla="*/ 7708122 w 8173080"/>
              <a:gd name="connsiteY2" fmla="*/ 2049179 h 2049179"/>
              <a:gd name="connsiteX3" fmla="*/ 464958 w 8173080"/>
              <a:gd name="connsiteY3" fmla="*/ 2049179 h 2049179"/>
              <a:gd name="connsiteX4" fmla="*/ 0 w 8173080"/>
              <a:gd name="connsiteY4" fmla="*/ 0 h 204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80" h="2049179">
                <a:moveTo>
                  <a:pt x="0" y="0"/>
                </a:moveTo>
                <a:lnTo>
                  <a:pt x="8173080" y="0"/>
                </a:lnTo>
                <a:lnTo>
                  <a:pt x="7708122" y="2049179"/>
                </a:lnTo>
                <a:lnTo>
                  <a:pt x="464958" y="2049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8B0AD29-F499-B841-B9F5-5227FD33ACFA}"/>
              </a:ext>
            </a:extLst>
          </p:cNvPr>
          <p:cNvSpPr/>
          <p:nvPr/>
        </p:nvSpPr>
        <p:spPr>
          <a:xfrm>
            <a:off x="8834486" y="8451074"/>
            <a:ext cx="6708679" cy="1903419"/>
          </a:xfrm>
          <a:custGeom>
            <a:avLst/>
            <a:gdLst>
              <a:gd name="connsiteX0" fmla="*/ 0 w 7222416"/>
              <a:gd name="connsiteY0" fmla="*/ 0 h 2049179"/>
              <a:gd name="connsiteX1" fmla="*/ 7222416 w 7222416"/>
              <a:gd name="connsiteY1" fmla="*/ 0 h 2049179"/>
              <a:gd name="connsiteX2" fmla="*/ 6757457 w 7222416"/>
              <a:gd name="connsiteY2" fmla="*/ 2049179 h 2049179"/>
              <a:gd name="connsiteX3" fmla="*/ 464959 w 7222416"/>
              <a:gd name="connsiteY3" fmla="*/ 2049179 h 2049179"/>
              <a:gd name="connsiteX4" fmla="*/ 0 w 7222416"/>
              <a:gd name="connsiteY4" fmla="*/ 0 h 204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2416" h="2049179">
                <a:moveTo>
                  <a:pt x="0" y="0"/>
                </a:moveTo>
                <a:lnTo>
                  <a:pt x="7222416" y="0"/>
                </a:lnTo>
                <a:lnTo>
                  <a:pt x="6757457" y="2049179"/>
                </a:lnTo>
                <a:lnTo>
                  <a:pt x="464959" y="2049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3E2792B-C794-564B-B48F-42E658D17D45}"/>
              </a:ext>
            </a:extLst>
          </p:cNvPr>
          <p:cNvSpPr/>
          <p:nvPr/>
        </p:nvSpPr>
        <p:spPr>
          <a:xfrm>
            <a:off x="9276008" y="10396961"/>
            <a:ext cx="5825635" cy="1903417"/>
          </a:xfrm>
          <a:custGeom>
            <a:avLst/>
            <a:gdLst>
              <a:gd name="connsiteX0" fmla="*/ 0 w 6271750"/>
              <a:gd name="connsiteY0" fmla="*/ 0 h 2049177"/>
              <a:gd name="connsiteX1" fmla="*/ 6271750 w 6271750"/>
              <a:gd name="connsiteY1" fmla="*/ 0 h 2049177"/>
              <a:gd name="connsiteX2" fmla="*/ 5806792 w 6271750"/>
              <a:gd name="connsiteY2" fmla="*/ 2049177 h 2049177"/>
              <a:gd name="connsiteX3" fmla="*/ 464958 w 6271750"/>
              <a:gd name="connsiteY3" fmla="*/ 2049177 h 2049177"/>
              <a:gd name="connsiteX4" fmla="*/ 0 w 6271750"/>
              <a:gd name="connsiteY4" fmla="*/ 0 h 204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1750" h="2049177">
                <a:moveTo>
                  <a:pt x="0" y="0"/>
                </a:moveTo>
                <a:lnTo>
                  <a:pt x="6271750" y="0"/>
                </a:lnTo>
                <a:lnTo>
                  <a:pt x="5806792" y="2049177"/>
                </a:lnTo>
                <a:lnTo>
                  <a:pt x="464958" y="20491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85C7ED-983D-7A41-8DF6-8176AF372C31}"/>
              </a:ext>
            </a:extLst>
          </p:cNvPr>
          <p:cNvSpPr/>
          <p:nvPr/>
        </p:nvSpPr>
        <p:spPr>
          <a:xfrm>
            <a:off x="7951440" y="4074119"/>
            <a:ext cx="8474767" cy="9703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BEA3A8-18F3-DD4E-9A78-9884D43E2775}"/>
              </a:ext>
            </a:extLst>
          </p:cNvPr>
          <p:cNvSpPr/>
          <p:nvPr/>
        </p:nvSpPr>
        <p:spPr>
          <a:xfrm>
            <a:off x="8392964" y="6014519"/>
            <a:ext cx="7591718" cy="9703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7EC3F3-47ED-184D-9F05-4C9B852270E8}"/>
              </a:ext>
            </a:extLst>
          </p:cNvPr>
          <p:cNvSpPr/>
          <p:nvPr/>
        </p:nvSpPr>
        <p:spPr>
          <a:xfrm>
            <a:off x="8834482" y="7965893"/>
            <a:ext cx="6708683" cy="970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6EDA42-82B5-5D45-AA8F-B220BE952518}"/>
              </a:ext>
            </a:extLst>
          </p:cNvPr>
          <p:cNvSpPr/>
          <p:nvPr/>
        </p:nvSpPr>
        <p:spPr>
          <a:xfrm>
            <a:off x="9276004" y="9911780"/>
            <a:ext cx="5825639" cy="9703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EFCE3C-22D6-9B49-8392-F5A4BD5416D4}"/>
              </a:ext>
            </a:extLst>
          </p:cNvPr>
          <p:cNvSpPr/>
          <p:nvPr/>
        </p:nvSpPr>
        <p:spPr>
          <a:xfrm>
            <a:off x="9720710" y="11815197"/>
            <a:ext cx="4936228" cy="9703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2B8C78BD-B175-2744-857A-0912C8C40B15}"/>
              </a:ext>
            </a:extLst>
          </p:cNvPr>
          <p:cNvSpPr txBox="1">
            <a:spLocks/>
          </p:cNvSpPr>
          <p:nvPr/>
        </p:nvSpPr>
        <p:spPr>
          <a:xfrm>
            <a:off x="1910568" y="5039341"/>
            <a:ext cx="5326641" cy="9433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above.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8E310085-6608-1849-8396-3DEABC189041}"/>
              </a:ext>
            </a:extLst>
          </p:cNvPr>
          <p:cNvSpPr txBox="1">
            <a:spLocks/>
          </p:cNvSpPr>
          <p:nvPr/>
        </p:nvSpPr>
        <p:spPr>
          <a:xfrm>
            <a:off x="1910568" y="7002786"/>
            <a:ext cx="5326641" cy="9433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above.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B4990650-907C-2F48-9293-FF93AD281825}"/>
              </a:ext>
            </a:extLst>
          </p:cNvPr>
          <p:cNvSpPr txBox="1">
            <a:spLocks/>
          </p:cNvSpPr>
          <p:nvPr/>
        </p:nvSpPr>
        <p:spPr>
          <a:xfrm>
            <a:off x="1910568" y="8929725"/>
            <a:ext cx="5326641" cy="9433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above.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81E4158A-BC63-9641-98F4-B10AE2DDF9CE}"/>
              </a:ext>
            </a:extLst>
          </p:cNvPr>
          <p:cNvSpPr txBox="1">
            <a:spLocks/>
          </p:cNvSpPr>
          <p:nvPr/>
        </p:nvSpPr>
        <p:spPr>
          <a:xfrm>
            <a:off x="1910568" y="10893170"/>
            <a:ext cx="5326641" cy="9433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above.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9AE34651-01BD-AA4C-B2E3-644C0641544E}"/>
              </a:ext>
            </a:extLst>
          </p:cNvPr>
          <p:cNvSpPr txBox="1">
            <a:spLocks/>
          </p:cNvSpPr>
          <p:nvPr/>
        </p:nvSpPr>
        <p:spPr>
          <a:xfrm>
            <a:off x="17496861" y="5592826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Awareness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661AFE8B-1FA3-8B4F-8BAF-E51836C34CC0}"/>
              </a:ext>
            </a:extLst>
          </p:cNvPr>
          <p:cNvSpPr txBox="1">
            <a:spLocks/>
          </p:cNvSpPr>
          <p:nvPr/>
        </p:nvSpPr>
        <p:spPr>
          <a:xfrm>
            <a:off x="17496861" y="8154372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Consideration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9F35796-218F-0944-B719-822D6AE6A521}"/>
              </a:ext>
            </a:extLst>
          </p:cNvPr>
          <p:cNvSpPr txBox="1">
            <a:spLocks/>
          </p:cNvSpPr>
          <p:nvPr/>
        </p:nvSpPr>
        <p:spPr>
          <a:xfrm>
            <a:off x="17496861" y="10764678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Decision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85BCBAC-6D3E-7544-81B5-7BF5D05DA7D5}"/>
              </a:ext>
            </a:extLst>
          </p:cNvPr>
          <p:cNvSpPr txBox="1">
            <a:spLocks/>
          </p:cNvSpPr>
          <p:nvPr/>
        </p:nvSpPr>
        <p:spPr>
          <a:xfrm>
            <a:off x="9880862" y="11123849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Sales Qualified Leads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3F3D25B7-5C11-9B4F-BCBA-FA5D34039864}"/>
              </a:ext>
            </a:extLst>
          </p:cNvPr>
          <p:cNvSpPr txBox="1">
            <a:spLocks/>
          </p:cNvSpPr>
          <p:nvPr/>
        </p:nvSpPr>
        <p:spPr>
          <a:xfrm>
            <a:off x="9880862" y="9169344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Marketing Qualified Leads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E801971A-655E-B54F-8567-CA36013DF324}"/>
              </a:ext>
            </a:extLst>
          </p:cNvPr>
          <p:cNvSpPr txBox="1">
            <a:spLocks/>
          </p:cNvSpPr>
          <p:nvPr/>
        </p:nvSpPr>
        <p:spPr>
          <a:xfrm>
            <a:off x="9880862" y="7209649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Leads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8C65489-2FC1-424F-A359-4E45700B8036}"/>
              </a:ext>
            </a:extLst>
          </p:cNvPr>
          <p:cNvSpPr txBox="1">
            <a:spLocks/>
          </p:cNvSpPr>
          <p:nvPr/>
        </p:nvSpPr>
        <p:spPr>
          <a:xfrm>
            <a:off x="9880862" y="5268411"/>
            <a:ext cx="4613798" cy="494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Visitors</a:t>
            </a:r>
          </a:p>
        </p:txBody>
      </p:sp>
    </p:spTree>
    <p:extLst>
      <p:ext uri="{BB962C8B-B14F-4D97-AF65-F5344CB8AC3E}">
        <p14:creationId xmlns:p14="http://schemas.microsoft.com/office/powerpoint/2010/main" val="206559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25EDC-5F34-F64D-ABAB-79D7B765ACC1}"/>
              </a:ext>
            </a:extLst>
          </p:cNvPr>
          <p:cNvSpPr txBox="1"/>
          <p:nvPr/>
        </p:nvSpPr>
        <p:spPr>
          <a:xfrm>
            <a:off x="7683513" y="612372"/>
            <a:ext cx="90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AUDIT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8CD26-D5EC-594E-97DA-687719D775FF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6F741-73C1-124D-91FF-5DBF9A6546B7}"/>
              </a:ext>
            </a:extLst>
          </p:cNvPr>
          <p:cNvSpPr txBox="1"/>
          <p:nvPr/>
        </p:nvSpPr>
        <p:spPr>
          <a:xfrm>
            <a:off x="1520825" y="2612523"/>
            <a:ext cx="10493966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SUMMARY OF OBSERVATION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50069-9DAA-B844-AAF4-68BDA7DC8A50}"/>
              </a:ext>
            </a:extLst>
          </p:cNvPr>
          <p:cNvSpPr txBox="1"/>
          <p:nvPr/>
        </p:nvSpPr>
        <p:spPr>
          <a:xfrm>
            <a:off x="12275842" y="2612523"/>
            <a:ext cx="10493966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AUDIT OBSERVATION 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996A1-FA12-CF46-B6E3-081FE44A11DB}"/>
              </a:ext>
            </a:extLst>
          </p:cNvPr>
          <p:cNvSpPr txBox="1"/>
          <p:nvPr/>
        </p:nvSpPr>
        <p:spPr>
          <a:xfrm>
            <a:off x="1520823" y="8234267"/>
            <a:ext cx="643232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PLANNED AUDITS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79F83-89D6-C64B-9E83-C71536B1D1F6}"/>
              </a:ext>
            </a:extLst>
          </p:cNvPr>
          <p:cNvSpPr txBox="1"/>
          <p:nvPr/>
        </p:nvSpPr>
        <p:spPr>
          <a:xfrm>
            <a:off x="8972659" y="8234267"/>
            <a:ext cx="643232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RESULT OF COMPLETED AUDITS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6848D3-BF15-6B43-8F13-3C19FCD18F95}"/>
              </a:ext>
            </a:extLst>
          </p:cNvPr>
          <p:cNvSpPr txBox="1"/>
          <p:nvPr/>
        </p:nvSpPr>
        <p:spPr>
          <a:xfrm>
            <a:off x="16424495" y="7741824"/>
            <a:ext cx="6432329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RISK RATING OF PLANNED AUDITS</a:t>
            </a:r>
          </a:p>
        </p:txBody>
      </p:sp>
      <p:sp>
        <p:nvSpPr>
          <p:cNvPr id="16" name="Freeform 42">
            <a:extLst>
              <a:ext uri="{FF2B5EF4-FFF2-40B4-BE49-F238E27FC236}">
                <a16:creationId xmlns:a16="http://schemas.microsoft.com/office/drawing/2014/main" id="{ECEADA95-CABD-654A-BE24-7FFCD524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054" y="3360787"/>
            <a:ext cx="8007509" cy="3689717"/>
          </a:xfrm>
          <a:custGeom>
            <a:avLst/>
            <a:gdLst/>
            <a:ahLst/>
            <a:cxnLst/>
            <a:rect l="0" t="0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lnTo>
                  <a:pt x="3713868" y="2108080"/>
                </a:ln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lnTo>
                  <a:pt x="3593613" y="1950406"/>
                </a:ln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lnTo>
                  <a:pt x="1054227" y="154083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lnTo>
                  <a:pt x="515945" y="611012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lnTo>
                  <a:pt x="484305" y="426600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46BA24D-6734-EE49-92BA-DB6958665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198492"/>
              </p:ext>
            </p:extLst>
          </p:nvPr>
        </p:nvGraphicFramePr>
        <p:xfrm>
          <a:off x="12188825" y="3398239"/>
          <a:ext cx="10668000" cy="368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2A979E0-88CA-CB46-89A0-04BC6547A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036240"/>
              </p:ext>
            </p:extLst>
          </p:nvPr>
        </p:nvGraphicFramePr>
        <p:xfrm>
          <a:off x="1520826" y="9085381"/>
          <a:ext cx="6432328" cy="38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4E60DF9-B59A-4248-A8ED-8CB848AA0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505289"/>
              </p:ext>
            </p:extLst>
          </p:nvPr>
        </p:nvGraphicFramePr>
        <p:xfrm>
          <a:off x="8972660" y="9085381"/>
          <a:ext cx="6432328" cy="38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EC6C8F6-2A73-454A-B9A2-BB53F39DA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50265"/>
              </p:ext>
            </p:extLst>
          </p:nvPr>
        </p:nvGraphicFramePr>
        <p:xfrm>
          <a:off x="16424496" y="9085381"/>
          <a:ext cx="6432328" cy="38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909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5AF56-2C5F-E142-A27F-E2C74BC97B9B}"/>
              </a:ext>
            </a:extLst>
          </p:cNvPr>
          <p:cNvSpPr txBox="1"/>
          <p:nvPr/>
        </p:nvSpPr>
        <p:spPr>
          <a:xfrm>
            <a:off x="7710767" y="612372"/>
            <a:ext cx="895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SALES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6F610-4869-3142-92C6-F07CA9101584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7B01BC-AC3D-2547-A556-35F93A381D54}"/>
              </a:ext>
            </a:extLst>
          </p:cNvPr>
          <p:cNvSpPr/>
          <p:nvPr/>
        </p:nvSpPr>
        <p:spPr>
          <a:xfrm>
            <a:off x="1520822" y="7782658"/>
            <a:ext cx="5208546" cy="5171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15839-936D-0B41-9303-4AA21E348C5D}"/>
              </a:ext>
            </a:extLst>
          </p:cNvPr>
          <p:cNvSpPr/>
          <p:nvPr/>
        </p:nvSpPr>
        <p:spPr>
          <a:xfrm>
            <a:off x="6896641" y="7782658"/>
            <a:ext cx="5208546" cy="5171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90A43-A713-004E-9282-F83FE6B3DC9A}"/>
              </a:ext>
            </a:extLst>
          </p:cNvPr>
          <p:cNvSpPr/>
          <p:nvPr/>
        </p:nvSpPr>
        <p:spPr>
          <a:xfrm>
            <a:off x="12272460" y="7782658"/>
            <a:ext cx="5208546" cy="5171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0CF4C-17DB-FE4C-BC52-730DC4DAEA0A}"/>
              </a:ext>
            </a:extLst>
          </p:cNvPr>
          <p:cNvSpPr/>
          <p:nvPr/>
        </p:nvSpPr>
        <p:spPr>
          <a:xfrm>
            <a:off x="17648279" y="7782658"/>
            <a:ext cx="5208546" cy="5171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A0421-EB1A-0540-8591-889A3A5E8357}"/>
              </a:ext>
            </a:extLst>
          </p:cNvPr>
          <p:cNvSpPr/>
          <p:nvPr/>
        </p:nvSpPr>
        <p:spPr>
          <a:xfrm>
            <a:off x="1520822" y="2424479"/>
            <a:ext cx="5208546" cy="5171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35728-85B0-B841-AE33-7E67BA21AA47}"/>
              </a:ext>
            </a:extLst>
          </p:cNvPr>
          <p:cNvSpPr/>
          <p:nvPr/>
        </p:nvSpPr>
        <p:spPr>
          <a:xfrm>
            <a:off x="6896641" y="2424479"/>
            <a:ext cx="5208546" cy="5171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88E18-C400-9E4B-8615-27F2E9E08EB3}"/>
              </a:ext>
            </a:extLst>
          </p:cNvPr>
          <p:cNvSpPr/>
          <p:nvPr/>
        </p:nvSpPr>
        <p:spPr>
          <a:xfrm>
            <a:off x="12272460" y="2424479"/>
            <a:ext cx="5208546" cy="5171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CEB56-B0EB-F641-A7E3-3AA3D18B91F2}"/>
              </a:ext>
            </a:extLst>
          </p:cNvPr>
          <p:cNvSpPr/>
          <p:nvPr/>
        </p:nvSpPr>
        <p:spPr>
          <a:xfrm>
            <a:off x="17648279" y="2424479"/>
            <a:ext cx="5208546" cy="5171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07D1EE-4921-624A-A6E0-0D6C1815E466}"/>
              </a:ext>
            </a:extLst>
          </p:cNvPr>
          <p:cNvSpPr txBox="1">
            <a:spLocks/>
          </p:cNvSpPr>
          <p:nvPr/>
        </p:nvSpPr>
        <p:spPr>
          <a:xfrm>
            <a:off x="7241864" y="3191960"/>
            <a:ext cx="4518100" cy="3636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800627-88CD-424F-A043-A4DB4C3C3BE9}"/>
              </a:ext>
            </a:extLst>
          </p:cNvPr>
          <p:cNvSpPr txBox="1">
            <a:spLocks/>
          </p:cNvSpPr>
          <p:nvPr/>
        </p:nvSpPr>
        <p:spPr>
          <a:xfrm>
            <a:off x="17993502" y="3191960"/>
            <a:ext cx="4518100" cy="3636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0551415-98BB-FF44-B5C8-15A75F4F10FA}"/>
              </a:ext>
            </a:extLst>
          </p:cNvPr>
          <p:cNvSpPr txBox="1">
            <a:spLocks/>
          </p:cNvSpPr>
          <p:nvPr/>
        </p:nvSpPr>
        <p:spPr>
          <a:xfrm>
            <a:off x="12617683" y="8550138"/>
            <a:ext cx="4518100" cy="3636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0F16D1-6C1A-6D4D-ADC6-6DBC33EA4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392700"/>
              </p:ext>
            </p:extLst>
          </p:nvPr>
        </p:nvGraphicFramePr>
        <p:xfrm>
          <a:off x="1698773" y="3633536"/>
          <a:ext cx="4852646" cy="365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C914AE0-D5FD-8D44-92CF-D47D496D16DA}"/>
              </a:ext>
            </a:extLst>
          </p:cNvPr>
          <p:cNvSpPr txBox="1"/>
          <p:nvPr/>
        </p:nvSpPr>
        <p:spPr>
          <a:xfrm>
            <a:off x="1982522" y="2772715"/>
            <a:ext cx="428514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EARNED REVENUE Q1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88B3278-825B-1D49-8F8E-C7BCD7923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277157"/>
              </p:ext>
            </p:extLst>
          </p:nvPr>
        </p:nvGraphicFramePr>
        <p:xfrm>
          <a:off x="7074591" y="8999620"/>
          <a:ext cx="4852646" cy="365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7328FCC-A2E1-6A41-9A68-27B1E19593D3}"/>
              </a:ext>
            </a:extLst>
          </p:cNvPr>
          <p:cNvSpPr txBox="1"/>
          <p:nvPr/>
        </p:nvSpPr>
        <p:spPr>
          <a:xfrm>
            <a:off x="7429676" y="8138799"/>
            <a:ext cx="414248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SOLD PRODUCTS Q1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89D5390-DA42-554C-B15A-EFB28C528173}"/>
              </a:ext>
            </a:extLst>
          </p:cNvPr>
          <p:cNvSpPr txBox="1">
            <a:spLocks/>
          </p:cNvSpPr>
          <p:nvPr/>
        </p:nvSpPr>
        <p:spPr>
          <a:xfrm>
            <a:off x="1866045" y="8550138"/>
            <a:ext cx="4518100" cy="3636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40EAC45-6FAF-B548-A3E6-644B6B099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683359"/>
              </p:ext>
            </p:extLst>
          </p:nvPr>
        </p:nvGraphicFramePr>
        <p:xfrm>
          <a:off x="12450410" y="3633536"/>
          <a:ext cx="4852646" cy="365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1B451A0-53BA-4E4E-BD07-35DA3C833727}"/>
              </a:ext>
            </a:extLst>
          </p:cNvPr>
          <p:cNvSpPr txBox="1"/>
          <p:nvPr/>
        </p:nvSpPr>
        <p:spPr>
          <a:xfrm>
            <a:off x="13677528" y="2772715"/>
            <a:ext cx="239841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OUTCASTS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8AFB131-D350-EE44-80FC-FB0778C3D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806021"/>
              </p:ext>
            </p:extLst>
          </p:nvPr>
        </p:nvGraphicFramePr>
        <p:xfrm>
          <a:off x="17826229" y="8999620"/>
          <a:ext cx="4852646" cy="365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4911DB2-1D2F-9041-92AA-4B2725522815}"/>
              </a:ext>
            </a:extLst>
          </p:cNvPr>
          <p:cNvSpPr txBox="1"/>
          <p:nvPr/>
        </p:nvSpPr>
        <p:spPr>
          <a:xfrm>
            <a:off x="17875944" y="8138799"/>
            <a:ext cx="47532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SUCCESSFUL ADVERTS</a:t>
            </a:r>
          </a:p>
        </p:txBody>
      </p:sp>
    </p:spTree>
    <p:extLst>
      <p:ext uri="{BB962C8B-B14F-4D97-AF65-F5344CB8AC3E}">
        <p14:creationId xmlns:p14="http://schemas.microsoft.com/office/powerpoint/2010/main" val="143436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853FF-A111-E14F-A756-BA02CA3FC0EC}"/>
              </a:ext>
            </a:extLst>
          </p:cNvPr>
          <p:cNvSpPr txBox="1"/>
          <p:nvPr/>
        </p:nvSpPr>
        <p:spPr>
          <a:xfrm>
            <a:off x="4516793" y="612372"/>
            <a:ext cx="15344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CUSTOMER RETENTION 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C181E-4A06-8747-B005-D8EB159B555F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7F098B-D1F5-6A4E-A096-5C80D0B63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044439"/>
              </p:ext>
            </p:extLst>
          </p:nvPr>
        </p:nvGraphicFramePr>
        <p:xfrm>
          <a:off x="6444753" y="4951977"/>
          <a:ext cx="5544905" cy="571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CAE7901-A099-184A-B617-186C579C36AA}"/>
              </a:ext>
            </a:extLst>
          </p:cNvPr>
          <p:cNvGrpSpPr/>
          <p:nvPr/>
        </p:nvGrpSpPr>
        <p:grpSpPr>
          <a:xfrm rot="2700000">
            <a:off x="7781062" y="6784621"/>
            <a:ext cx="1914635" cy="609019"/>
            <a:chOff x="7545087" y="7234282"/>
            <a:chExt cx="1914635" cy="609019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2E2FFB45-7052-BD4F-BC29-091DB13E0FF2}"/>
                </a:ext>
              </a:extLst>
            </p:cNvPr>
            <p:cNvSpPr/>
            <p:nvPr/>
          </p:nvSpPr>
          <p:spPr>
            <a:xfrm rot="17282797">
              <a:off x="8284603" y="6494766"/>
              <a:ext cx="249680" cy="172871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FFCACC-6FDD-FD48-AF7C-AA377D4D9D3A}"/>
                </a:ext>
              </a:extLst>
            </p:cNvPr>
            <p:cNvSpPr/>
            <p:nvPr/>
          </p:nvSpPr>
          <p:spPr>
            <a:xfrm rot="684176">
              <a:off x="9031393" y="7414971"/>
              <a:ext cx="428329" cy="42833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27DF529-856E-4746-9F9A-5EFBE9E2F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557687"/>
              </p:ext>
            </p:extLst>
          </p:nvPr>
        </p:nvGraphicFramePr>
        <p:xfrm>
          <a:off x="6444753" y="10004138"/>
          <a:ext cx="5544905" cy="571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7779B-0D98-3B45-9472-A870B10DBC91}"/>
              </a:ext>
            </a:extLst>
          </p:cNvPr>
          <p:cNvGrpSpPr/>
          <p:nvPr/>
        </p:nvGrpSpPr>
        <p:grpSpPr>
          <a:xfrm rot="9900000">
            <a:off x="9016762" y="12225592"/>
            <a:ext cx="1951515" cy="438382"/>
            <a:chOff x="4516793" y="4977001"/>
            <a:chExt cx="1383782" cy="310848"/>
          </a:xfrm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27ADEEF6-BE5C-554B-9817-A55F58F8E659}"/>
                </a:ext>
              </a:extLst>
            </p:cNvPr>
            <p:cNvSpPr/>
            <p:nvPr/>
          </p:nvSpPr>
          <p:spPr>
            <a:xfrm rot="16598621">
              <a:off x="5041170" y="4452624"/>
              <a:ext cx="177043" cy="122579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0AF41C-5738-E346-882E-65DC6D0CD5E7}"/>
                </a:ext>
              </a:extLst>
            </p:cNvPr>
            <p:cNvSpPr/>
            <p:nvPr/>
          </p:nvSpPr>
          <p:spPr>
            <a:xfrm>
              <a:off x="5596855" y="4984129"/>
              <a:ext cx="303720" cy="3037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9EE9CD9-3109-8845-80DE-6EEB767BC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044439"/>
              </p:ext>
            </p:extLst>
          </p:nvPr>
        </p:nvGraphicFramePr>
        <p:xfrm>
          <a:off x="12387992" y="2425896"/>
          <a:ext cx="5544905" cy="571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3F9CA-1E89-054C-8182-E0CF83355D99}"/>
              </a:ext>
            </a:extLst>
          </p:cNvPr>
          <p:cNvGrpSpPr/>
          <p:nvPr/>
        </p:nvGrpSpPr>
        <p:grpSpPr>
          <a:xfrm rot="684176">
            <a:off x="13467473" y="4728364"/>
            <a:ext cx="1951515" cy="438382"/>
            <a:chOff x="4516793" y="4977001"/>
            <a:chExt cx="1383782" cy="310848"/>
          </a:xfrm>
        </p:grpSpPr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70E26BC4-9B28-494A-AE9B-1C058C414FB3}"/>
                </a:ext>
              </a:extLst>
            </p:cNvPr>
            <p:cNvSpPr/>
            <p:nvPr/>
          </p:nvSpPr>
          <p:spPr>
            <a:xfrm rot="16598621">
              <a:off x="5041170" y="4452624"/>
              <a:ext cx="177043" cy="122579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D9D44C-F528-8749-AC6F-8DC888146D51}"/>
                </a:ext>
              </a:extLst>
            </p:cNvPr>
            <p:cNvSpPr/>
            <p:nvPr/>
          </p:nvSpPr>
          <p:spPr>
            <a:xfrm>
              <a:off x="5596855" y="4984129"/>
              <a:ext cx="303720" cy="3037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4EE410A-CC16-7E4F-B466-0629C62CA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557687"/>
              </p:ext>
            </p:extLst>
          </p:nvPr>
        </p:nvGraphicFramePr>
        <p:xfrm>
          <a:off x="12387992" y="7478058"/>
          <a:ext cx="5544905" cy="571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0E946DF-5011-114B-81C8-8FFC7443D736}"/>
              </a:ext>
            </a:extLst>
          </p:cNvPr>
          <p:cNvGrpSpPr/>
          <p:nvPr/>
        </p:nvGrpSpPr>
        <p:grpSpPr>
          <a:xfrm rot="5400000">
            <a:off x="14337301" y="9205628"/>
            <a:ext cx="1914635" cy="609019"/>
            <a:chOff x="13488326" y="9760363"/>
            <a:chExt cx="1914635" cy="609019"/>
          </a:xfrm>
        </p:grpSpPr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98B27A6-087A-A844-B8CB-B0917C2C29F6}"/>
                </a:ext>
              </a:extLst>
            </p:cNvPr>
            <p:cNvSpPr/>
            <p:nvPr/>
          </p:nvSpPr>
          <p:spPr>
            <a:xfrm rot="17282797">
              <a:off x="14227842" y="9020847"/>
              <a:ext cx="249680" cy="172871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9F39209-4919-564D-B304-A3480EABA230}"/>
                </a:ext>
              </a:extLst>
            </p:cNvPr>
            <p:cNvSpPr/>
            <p:nvPr/>
          </p:nvSpPr>
          <p:spPr>
            <a:xfrm rot="684176">
              <a:off x="14974632" y="9941052"/>
              <a:ext cx="428329" cy="42833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6BA069A-AD4F-7C43-8F22-AB157CBD67C6}"/>
              </a:ext>
            </a:extLst>
          </p:cNvPr>
          <p:cNvSpPr txBox="1"/>
          <p:nvPr/>
        </p:nvSpPr>
        <p:spPr>
          <a:xfrm>
            <a:off x="18373534" y="3027053"/>
            <a:ext cx="216918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RETAINED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2A91ECE5-5961-214F-8615-61B8816D6198}"/>
              </a:ext>
            </a:extLst>
          </p:cNvPr>
          <p:cNvSpPr txBox="1">
            <a:spLocks/>
          </p:cNvSpPr>
          <p:nvPr/>
        </p:nvSpPr>
        <p:spPr>
          <a:xfrm>
            <a:off x="18373534" y="3710879"/>
            <a:ext cx="4483291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E2A2D2-AE0E-654C-960B-3F1BFD6837D7}"/>
              </a:ext>
            </a:extLst>
          </p:cNvPr>
          <p:cNvSpPr txBox="1"/>
          <p:nvPr/>
        </p:nvSpPr>
        <p:spPr>
          <a:xfrm>
            <a:off x="18373534" y="8023962"/>
            <a:ext cx="114646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NEW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9866BAF5-1663-924A-A4FA-DFAA0009B641}"/>
              </a:ext>
            </a:extLst>
          </p:cNvPr>
          <p:cNvSpPr txBox="1">
            <a:spLocks/>
          </p:cNvSpPr>
          <p:nvPr/>
        </p:nvSpPr>
        <p:spPr>
          <a:xfrm>
            <a:off x="18373534" y="8707788"/>
            <a:ext cx="4483291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A8FF28-90DD-FB45-9E43-533DCA8D2720}"/>
              </a:ext>
            </a:extLst>
          </p:cNvPr>
          <p:cNvSpPr txBox="1"/>
          <p:nvPr/>
        </p:nvSpPr>
        <p:spPr>
          <a:xfrm>
            <a:off x="3367479" y="5513058"/>
            <a:ext cx="267894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CONVERTED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28A7472E-39AF-B945-874E-B565B7C0CA25}"/>
              </a:ext>
            </a:extLst>
          </p:cNvPr>
          <p:cNvSpPr txBox="1">
            <a:spLocks/>
          </p:cNvSpPr>
          <p:nvPr/>
        </p:nvSpPr>
        <p:spPr>
          <a:xfrm>
            <a:off x="1563128" y="6196884"/>
            <a:ext cx="4483291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86733C-0C37-2048-9E22-0189294995B3}"/>
              </a:ext>
            </a:extLst>
          </p:cNvPr>
          <p:cNvSpPr txBox="1"/>
          <p:nvPr/>
        </p:nvSpPr>
        <p:spPr>
          <a:xfrm>
            <a:off x="3130235" y="10605295"/>
            <a:ext cx="291618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ATTRIBUTION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88C0FAFC-3077-2F41-9B83-4E605E865B55}"/>
              </a:ext>
            </a:extLst>
          </p:cNvPr>
          <p:cNvSpPr txBox="1">
            <a:spLocks/>
          </p:cNvSpPr>
          <p:nvPr/>
        </p:nvSpPr>
        <p:spPr>
          <a:xfrm>
            <a:off x="1563128" y="11289121"/>
            <a:ext cx="4483291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</p:spTree>
    <p:extLst>
      <p:ext uri="{BB962C8B-B14F-4D97-AF65-F5344CB8AC3E}">
        <p14:creationId xmlns:p14="http://schemas.microsoft.com/office/powerpoint/2010/main" val="35913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 - Theme 15 - Light">
      <a:dk1>
        <a:srgbClr val="AAAAAA"/>
      </a:dk1>
      <a:lt1>
        <a:srgbClr val="FFFFFF"/>
      </a:lt1>
      <a:dk2>
        <a:srgbClr val="08204D"/>
      </a:dk2>
      <a:lt2>
        <a:srgbClr val="FFFFFF"/>
      </a:lt2>
      <a:accent1>
        <a:srgbClr val="015384"/>
      </a:accent1>
      <a:accent2>
        <a:srgbClr val="00B5E9"/>
      </a:accent2>
      <a:accent3>
        <a:srgbClr val="00D3DB"/>
      </a:accent3>
      <a:accent4>
        <a:srgbClr val="FECB4C"/>
      </a:accent4>
      <a:accent5>
        <a:srgbClr val="FF8A00"/>
      </a:accent5>
      <a:accent6>
        <a:srgbClr val="DDDEDD"/>
      </a:accent6>
      <a:hlink>
        <a:srgbClr val="E54E69"/>
      </a:hlink>
      <a:folHlink>
        <a:srgbClr val="B7C5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B7C884724A843B7568E4263327DF4" ma:contentTypeVersion="15" ma:contentTypeDescription="Create a new document." ma:contentTypeScope="" ma:versionID="b69f9318f80e9a9b806bfa6cafce272c">
  <xsd:schema xmlns:xsd="http://www.w3.org/2001/XMLSchema" xmlns:xs="http://www.w3.org/2001/XMLSchema" xmlns:p="http://schemas.microsoft.com/office/2006/metadata/properties" xmlns:ns2="ba4120ee-448b-4712-bb6f-8e5a83b27477" xmlns:ns3="9abf1f21-a98a-4e64-9445-e9b33ac7afae" targetNamespace="http://schemas.microsoft.com/office/2006/metadata/properties" ma:root="true" ma:fieldsID="8552e5ce5ef73bde39c7286ddcd5b911" ns2:_="" ns3:_="">
    <xsd:import namespace="ba4120ee-448b-4712-bb6f-8e5a83b27477"/>
    <xsd:import namespace="9abf1f21-a98a-4e64-9445-e9b33ac7af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120ee-448b-4712-bb6f-8e5a83b27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68b0975-9b24-43f9-8f8d-7b4718922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f1f21-a98a-4e64-9445-e9b33ac7afa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1394800-2027-46cd-a95c-d189b1db0bd8}" ma:internalName="TaxCatchAll" ma:showField="CatchAllData" ma:web="9abf1f21-a98a-4e64-9445-e9b33ac7af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4120ee-448b-4712-bb6f-8e5a83b27477">
      <Terms xmlns="http://schemas.microsoft.com/office/infopath/2007/PartnerControls"/>
    </lcf76f155ced4ddcb4097134ff3c332f>
    <TaxCatchAll xmlns="9abf1f21-a98a-4e64-9445-e9b33ac7afae" xsi:nil="true"/>
  </documentManagement>
</p:properties>
</file>

<file path=customXml/itemProps1.xml><?xml version="1.0" encoding="utf-8"?>
<ds:datastoreItem xmlns:ds="http://schemas.openxmlformats.org/officeDocument/2006/customXml" ds:itemID="{3EDF651E-B3CC-4AAA-B28B-2163F1709935}"/>
</file>

<file path=customXml/itemProps2.xml><?xml version="1.0" encoding="utf-8"?>
<ds:datastoreItem xmlns:ds="http://schemas.openxmlformats.org/officeDocument/2006/customXml" ds:itemID="{31BC9F78-4F17-4429-A080-677FBEDF3F3B}"/>
</file>

<file path=customXml/itemProps3.xml><?xml version="1.0" encoding="utf-8"?>
<ds:datastoreItem xmlns:ds="http://schemas.openxmlformats.org/officeDocument/2006/customXml" ds:itemID="{FD26D51E-9D31-405F-94F2-A9967E32F1D7}"/>
</file>

<file path=docProps/app.xml><?xml version="1.0" encoding="utf-8"?>
<Properties xmlns="http://schemas.openxmlformats.org/officeDocument/2006/extended-properties" xmlns:vt="http://schemas.openxmlformats.org/officeDocument/2006/docPropsVTypes">
  <Template>{9BB6B025-EE7B-B14D-8EC8-5D2DE61B865A}tf16401378</Template>
  <TotalTime>91235</TotalTime>
  <Words>1286</Words>
  <Application>Microsoft Macintosh PowerPoint</Application>
  <PresentationFormat>Custom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Lato Light</vt:lpstr>
      <vt:lpstr>League Spartan</vt:lpstr>
      <vt:lpstr>Mukta ExtraLight</vt:lpstr>
      <vt:lpstr>Poppins</vt:lpstr>
      <vt:lpstr>Poppins Light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Jetfabrik Design</cp:lastModifiedBy>
  <cp:revision>15853</cp:revision>
  <cp:lastPrinted>2019-10-17T01:36:03Z</cp:lastPrinted>
  <dcterms:created xsi:type="dcterms:W3CDTF">2014-11-12T21:47:38Z</dcterms:created>
  <dcterms:modified xsi:type="dcterms:W3CDTF">2019-11-15T19:35:58Z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0x010100E46B7C884724A843B7568E4263327DF4</vt:lpwstr>
  </property>
  <property fmtid="{D5CDD505-2E9C-101B-9397-08002B2CF9AE}" pid="3" name="MediaServiceImageTags">
    <vt:lpwstr/>
  </property>
</Properties>
</file>